
<file path=[Content_Types].xml><?xml version="1.0" encoding="utf-8"?>
<Types xmlns="http://schemas.openxmlformats.org/package/2006/content-types">
  <Default Extension="fntdata" ContentType="application/x-fontdata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8" r:id="rId12"/>
    <p:sldId id="270" r:id="rId13"/>
    <p:sldId id="269" r:id="rId14"/>
    <p:sldId id="28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</p:sldIdLst>
  <p:sldSz cx="12192000" cy="6858000"/>
  <p:notesSz cx="6858000" cy="12192000"/>
  <p:embeddedFontLst>
    <p:embeddedFont>
      <p:font typeface="MiSans" pitchFamily="2" charset="-122"/>
      <p:regular r:id="rId26"/>
    </p:embeddedFont>
    <p:embeddedFont>
      <p:font typeface="Noto Sans SC" panose="020B0200000000000000" pitchFamily="34" charset="-128"/>
      <p:regular r:id="rId27"/>
    </p:embeddedFont>
    <p:embeddedFont>
      <p:font typeface="Arial Black" panose="020B0604020202020204" pitchFamily="34" charset="0"/>
      <p:bold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604"/>
    <p:restoredTop sz="94610"/>
  </p:normalViewPr>
  <p:slideViewPr>
    <p:cSldViewPr snapToGrid="0" snapToObjects="1">
      <p:cViewPr varScale="1">
        <p:scale>
          <a:sx n="147" d="100"/>
          <a:sy n="147" d="100"/>
        </p:scale>
        <p:origin x="224" y="4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44849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F99550-6284-EFFA-F3AF-FC4516B67D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B189C3C-CE44-D0B1-0518-02E511934C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AF80EB1-BEF0-1D3B-AC82-7E160D99C4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92D9E2-7F08-0EFE-EF62-12826E03072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3574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gradFill flip="none" rotWithShape="0">
          <a:gsLst>
            <a:gs pos="0">
              <a:srgbClr val="94B9FF"/>
            </a:gs>
            <a:gs pos="9000">
              <a:srgbClr val="94B9FF"/>
            </a:gs>
            <a:gs pos="34000">
              <a:srgbClr val="94B9FF">
                <a:alpha val="46000"/>
              </a:srgbClr>
            </a:gs>
            <a:gs pos="62000">
              <a:srgbClr val="94B9FF">
                <a:alpha val="0"/>
              </a:srgbClr>
            </a:gs>
            <a:gs pos="72000">
              <a:srgbClr val="94B9FF">
                <a:alpha val="0"/>
              </a:srgbClr>
            </a:gs>
            <a:gs pos="89000">
              <a:srgbClr val="94B9FF">
                <a:alpha val="46000"/>
              </a:srgbClr>
            </a:gs>
            <a:gs pos="100000">
              <a:srgbClr val="94B9FF">
                <a:alpha val="46000"/>
              </a:srgbClr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19:57:29-d2nf5a98bjvh7rlivrr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590" y="2074336"/>
            <a:ext cx="1828800" cy="18923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 rot="13080000">
            <a:off x="10614025" y="-642620"/>
            <a:ext cx="2079625" cy="2079625"/>
          </a:xfrm>
          <a:prstGeom prst="ellipse">
            <a:avLst/>
          </a:prstGeom>
          <a:gradFill flip="none" rotWithShape="1">
            <a:gsLst>
              <a:gs pos="0">
                <a:srgbClr val="D1DCF2">
                  <a:alpha val="14000"/>
                </a:srgbClr>
              </a:gs>
              <a:gs pos="25000">
                <a:srgbClr val="B3CBF9">
                  <a:alpha val="46000"/>
                </a:srgbClr>
              </a:gs>
              <a:gs pos="66000">
                <a:srgbClr val="94B9FF">
                  <a:alpha val="77000"/>
                </a:srgbClr>
              </a:gs>
              <a:gs pos="100000">
                <a:srgbClr val="94B9FF">
                  <a:alpha val="94000"/>
                </a:srgbClr>
              </a:gs>
            </a:gsLst>
            <a:lin ang="5400000" scaled="1"/>
          </a:gra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1"/>
          <p:cNvSpPr/>
          <p:nvPr/>
        </p:nvSpPr>
        <p:spPr>
          <a:xfrm rot="13080000">
            <a:off x="10614025" y="-642620"/>
            <a:ext cx="2079625" cy="207962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3493213" y="2018030"/>
            <a:ext cx="8091091" cy="191389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algn="r">
              <a:lnSpc>
                <a:spcPct val="100000"/>
              </a:lnSpc>
            </a:pPr>
            <a:r>
              <a:rPr lang="en-US" sz="6000" b="1" dirty="0">
                <a:solidFill>
                  <a:srgbClr val="4874C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Saferide: Rank Routes by Safety</a:t>
            </a:r>
            <a:endParaRPr lang="en-US" sz="1600" dirty="0"/>
          </a:p>
        </p:txBody>
      </p:sp>
      <p:sp>
        <p:nvSpPr>
          <p:cNvPr id="6" name="Shape 3"/>
          <p:cNvSpPr/>
          <p:nvPr/>
        </p:nvSpPr>
        <p:spPr>
          <a:xfrm flipH="1">
            <a:off x="4814570" y="3940175"/>
            <a:ext cx="6555740" cy="0"/>
          </a:xfrm>
          <a:prstGeom prst="line">
            <a:avLst/>
          </a:prstGeom>
          <a:noFill/>
          <a:ln w="38100">
            <a:solidFill>
              <a:srgbClr val="4874CB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en-US"/>
          </a:p>
        </p:txBody>
      </p:sp>
      <p:sp>
        <p:nvSpPr>
          <p:cNvPr id="7" name="Shape 4"/>
          <p:cNvSpPr/>
          <p:nvPr/>
        </p:nvSpPr>
        <p:spPr>
          <a:xfrm>
            <a:off x="8751612" y="4803121"/>
            <a:ext cx="2919113" cy="429252"/>
          </a:xfrm>
          <a:prstGeom prst="roundRect">
            <a:avLst>
              <a:gd name="adj" fmla="val 44740"/>
            </a:avLst>
          </a:prstGeom>
          <a:solidFill>
            <a:srgbClr val="4874CB"/>
          </a:solidFill>
          <a:ln/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Simran Jadhav &amp; </a:t>
            </a:r>
            <a:r>
              <a:rPr lang="en-US" dirty="0">
                <a:solidFill>
                  <a:schemeClr val="bg1"/>
                </a:solidFill>
              </a:rPr>
              <a:t>Rohan Jain</a:t>
            </a:r>
          </a:p>
        </p:txBody>
      </p:sp>
      <p:sp>
        <p:nvSpPr>
          <p:cNvPr id="8" name="Text 5"/>
          <p:cNvSpPr/>
          <p:nvPr/>
        </p:nvSpPr>
        <p:spPr>
          <a:xfrm>
            <a:off x="9122410" y="4891405"/>
            <a:ext cx="2331720" cy="4292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9" name="Image 1" descr="https://kimi-img.moonshot.cn/pub/slides/slides_tmpl/image/25-08-27-19:57:29-d2nf5a98bjvh7rlivrq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0760" y="4203065"/>
            <a:ext cx="303530" cy="142875"/>
          </a:xfrm>
          <a:prstGeom prst="rect">
            <a:avLst/>
          </a:prstGeom>
        </p:spPr>
      </p:pic>
      <p:pic>
        <p:nvPicPr>
          <p:cNvPr id="10" name="Image 2" descr="https://kimi-img.moonshot.cn/pub/slides/slides_tmpl/image/25-08-27-19:57:29-d2nf5a98bjvh7rlivrq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3990" y="2628265"/>
            <a:ext cx="4368800" cy="3149600"/>
          </a:xfrm>
          <a:prstGeom prst="rect">
            <a:avLst/>
          </a:prstGeom>
        </p:spPr>
      </p:pic>
      <p:pic>
        <p:nvPicPr>
          <p:cNvPr id="11" name="Image 3" descr="https://kimi-img.moonshot.cn/pub/slides/slides_tmpl/image/25-08-27-19:57:29-d2nf5a98bjvh7rlivrs0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6695" y="3435985"/>
            <a:ext cx="4284345" cy="1707515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8591342" y="4889499"/>
            <a:ext cx="2850724" cy="88833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19:57:31-d2nf5ap8bjvh7rlivs4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0805" y="-107950"/>
            <a:ext cx="12311380" cy="697865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39700" y="1676400"/>
            <a:ext cx="119126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3600" b="1" dirty="0">
                <a:solidFill>
                  <a:srgbClr val="3C5A8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Composite Safety Score Model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203200" y="2387600"/>
            <a:ext cx="11785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Each route's total risk is the sum of three components. The </a:t>
            </a:r>
            <a:r>
              <a:rPr lang="en-US" sz="1600" b="1" dirty="0">
                <a:solidFill>
                  <a:srgbClr val="678BC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lower the score, the safer the route.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349250" y="3149600"/>
            <a:ext cx="35306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3C5A8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Crash Risk Score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361950" y="3556000"/>
            <a:ext cx="35052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Σ (Severity × Density × Recency × Proximity)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3856335" y="3352800"/>
            <a:ext cx="4953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3600" dirty="0">
                <a:solidFill>
                  <a:srgbClr val="9AB3D4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+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4332883" y="3149600"/>
            <a:ext cx="35306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3C5A8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Hazard Risk Score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4345583" y="3556000"/>
            <a:ext cx="35052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Σ (Hazard_Weight × Recency × Severity_Class)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7839968" y="3352800"/>
            <a:ext cx="4953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3600" dirty="0">
                <a:solidFill>
                  <a:srgbClr val="9AB3D4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+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8316516" y="3149600"/>
            <a:ext cx="35306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3C5A8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Exposure Score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8329216" y="3556000"/>
            <a:ext cx="35052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(Route_Length × Factor) + Intersection_Risk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254000" y="4521200"/>
            <a:ext cx="11684000" cy="660400"/>
          </a:xfrm>
          <a:custGeom>
            <a:avLst/>
            <a:gdLst/>
            <a:ahLst/>
            <a:cxnLst/>
            <a:rect l="l" t="t" r="r" b="b"/>
            <a:pathLst>
              <a:path w="11684000" h="660400">
                <a:moveTo>
                  <a:pt x="101603" y="0"/>
                </a:moveTo>
                <a:lnTo>
                  <a:pt x="11582397" y="0"/>
                </a:lnTo>
                <a:cubicBezTo>
                  <a:pt x="11638511" y="0"/>
                  <a:pt x="11684000" y="45489"/>
                  <a:pt x="11684000" y="101603"/>
                </a:cubicBezTo>
                <a:lnTo>
                  <a:pt x="11684000" y="558797"/>
                </a:lnTo>
                <a:cubicBezTo>
                  <a:pt x="11684000" y="614911"/>
                  <a:pt x="11638511" y="660400"/>
                  <a:pt x="11582397" y="660400"/>
                </a:cubicBezTo>
                <a:lnTo>
                  <a:pt x="101603" y="660400"/>
                </a:lnTo>
                <a:cubicBezTo>
                  <a:pt x="45527" y="660400"/>
                  <a:pt x="0" y="614873"/>
                  <a:pt x="0" y="558797"/>
                </a:cubicBezTo>
                <a:lnTo>
                  <a:pt x="0" y="101603"/>
                </a:lnTo>
                <a:cubicBezTo>
                  <a:pt x="0" y="45527"/>
                  <a:pt x="45527" y="0"/>
                  <a:pt x="101603" y="0"/>
                </a:cubicBezTo>
                <a:close/>
              </a:path>
            </a:pathLst>
          </a:custGeom>
          <a:solidFill>
            <a:srgbClr val="3C5A85">
              <a:alpha val="80000"/>
            </a:srgbClr>
          </a:solidFill>
          <a:ln/>
          <a:effectLst>
            <a:outerShdw blurRad="190500" dist="1270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14" name="Text 11"/>
          <p:cNvSpPr/>
          <p:nvPr/>
        </p:nvSpPr>
        <p:spPr>
          <a:xfrm>
            <a:off x="349250" y="4673600"/>
            <a:ext cx="114935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Total Risk Score = Crash Risk + Hazard Risk + Exposure Score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gradFill flip="none" rotWithShape="0">
          <a:gsLst>
            <a:gs pos="0">
              <a:srgbClr val="94B9FF">
                <a:alpha val="0"/>
              </a:srgbClr>
            </a:gs>
            <a:gs pos="9000">
              <a:srgbClr val="94B9FF">
                <a:alpha val="0"/>
              </a:srgbClr>
            </a:gs>
            <a:gs pos="40000">
              <a:srgbClr val="94B9FF">
                <a:alpha val="11000"/>
              </a:srgbClr>
            </a:gs>
            <a:gs pos="63000">
              <a:srgbClr val="94B9FF">
                <a:alpha val="9000"/>
              </a:srgbClr>
            </a:gs>
            <a:gs pos="84000">
              <a:srgbClr val="94B9FF">
                <a:alpha val="46000"/>
              </a:srgbClr>
            </a:gs>
            <a:gs pos="100000">
              <a:srgbClr val="94B9FF">
                <a:alpha val="46000"/>
              </a:srgbClr>
            </a:gs>
          </a:gsLst>
          <a:lin ang="6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19:57:29-d2nf5a98bjvh7rlivrvg.png"/>
          <p:cNvPicPr>
            <a:picLocks noChangeAspect="1"/>
          </p:cNvPicPr>
          <p:nvPr/>
        </p:nvPicPr>
        <p:blipFill>
          <a:blip r:embed="rId3"/>
          <a:srcRect l="20060" t="9520" b="9520"/>
          <a:stretch/>
        </p:blipFill>
        <p:spPr>
          <a:xfrm>
            <a:off x="3559810" y="0"/>
            <a:ext cx="6771640" cy="6858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8-27-19:57:29-d2nf5a98bjvh7rlivru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3620" y="2388552"/>
            <a:ext cx="1600200" cy="1651000"/>
          </a:xfrm>
          <a:prstGeom prst="rect">
            <a:avLst/>
          </a:prstGeom>
        </p:spPr>
      </p:pic>
      <p:sp>
        <p:nvSpPr>
          <p:cNvPr id="4" name="Shape 0"/>
          <p:cNvSpPr/>
          <p:nvPr/>
        </p:nvSpPr>
        <p:spPr>
          <a:xfrm>
            <a:off x="1504315" y="2848610"/>
            <a:ext cx="1320165" cy="1334770"/>
          </a:xfrm>
          <a:prstGeom prst="ellipse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1"/>
          <p:cNvSpPr/>
          <p:nvPr/>
        </p:nvSpPr>
        <p:spPr>
          <a:xfrm>
            <a:off x="1504315" y="2848610"/>
            <a:ext cx="1320165" cy="13347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2"/>
          <p:cNvSpPr/>
          <p:nvPr/>
        </p:nvSpPr>
        <p:spPr>
          <a:xfrm>
            <a:off x="1509395" y="2843530"/>
            <a:ext cx="1320165" cy="1334770"/>
          </a:xfrm>
          <a:prstGeom prst="ellipse">
            <a:avLst/>
          </a:prstGeom>
          <a:gradFill flip="none" rotWithShape="1">
            <a:gsLst>
              <a:gs pos="0">
                <a:srgbClr val="D1DCF2">
                  <a:alpha val="84000"/>
                </a:srgbClr>
              </a:gs>
              <a:gs pos="2000">
                <a:srgbClr val="D1DCF2">
                  <a:alpha val="84000"/>
                </a:srgbClr>
              </a:gs>
              <a:gs pos="55000">
                <a:srgbClr val="4874CB">
                  <a:alpha val="69000"/>
                </a:srgbClr>
              </a:gs>
              <a:gs pos="100000">
                <a:srgbClr val="345FB6"/>
              </a:gs>
            </a:gsLst>
            <a:path path="circle">
              <a:fillToRect r="100000" b="100000"/>
            </a:path>
            <a:tileRect l="-100000" t="-100000"/>
          </a:gradFill>
          <a:ln/>
          <a:effectLst>
            <a:outerShdw blurRad="304800" dist="184847" dir="2700000" algn="bl" rotWithShape="0">
              <a:srgbClr val="2E54A1">
                <a:alpha val="23922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7" name="Text 3"/>
          <p:cNvSpPr/>
          <p:nvPr/>
        </p:nvSpPr>
        <p:spPr>
          <a:xfrm>
            <a:off x="1509395" y="2843530"/>
            <a:ext cx="1320165" cy="13347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Text 4"/>
          <p:cNvSpPr/>
          <p:nvPr/>
        </p:nvSpPr>
        <p:spPr>
          <a:xfrm>
            <a:off x="1504315" y="3018790"/>
            <a:ext cx="1320165" cy="99314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r>
              <a:rPr lang="en-US" sz="4800" b="1" dirty="0">
                <a:solidFill>
                  <a:srgbClr val="FFFFFF"/>
                </a:solidFill>
                <a:latin typeface="Arial Black" pitchFamily="34" charset="0"/>
                <a:ea typeface="Arial Black" pitchFamily="34" charset="-122"/>
                <a:cs typeface="Arial Black" pitchFamily="34" charset="-120"/>
              </a:rPr>
              <a:t>04</a:t>
            </a:r>
            <a:endParaRPr lang="en-US" sz="1600" dirty="0"/>
          </a:p>
        </p:txBody>
      </p:sp>
      <p:sp>
        <p:nvSpPr>
          <p:cNvPr id="9" name="Text 5"/>
          <p:cNvSpPr/>
          <p:nvPr/>
        </p:nvSpPr>
        <p:spPr>
          <a:xfrm>
            <a:off x="3142615" y="3230880"/>
            <a:ext cx="8497570" cy="70675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1" dirty="0">
                <a:solidFill>
                  <a:srgbClr val="4874C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System &amp; UI</a:t>
            </a:r>
            <a:endParaRPr lang="en-US" sz="1600" dirty="0"/>
          </a:p>
        </p:txBody>
      </p:sp>
      <p:sp>
        <p:nvSpPr>
          <p:cNvPr id="10" name="Text 6"/>
          <p:cNvSpPr/>
          <p:nvPr/>
        </p:nvSpPr>
        <p:spPr>
          <a:xfrm>
            <a:off x="3142615" y="2295525"/>
            <a:ext cx="8497570" cy="90678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lang="en-US" sz="4400" b="1" dirty="0">
                <a:solidFill>
                  <a:srgbClr val="000000"/>
                </a:solidFill>
                <a:latin typeface="Arial Black" pitchFamily="34" charset="0"/>
                <a:ea typeface="Arial Black" pitchFamily="34" charset="-122"/>
                <a:cs typeface="Arial Black" pitchFamily="34" charset="-120"/>
              </a:rPr>
              <a:t>PART 04</a:t>
            </a:r>
            <a:endParaRPr lang="en-US" sz="1600" dirty="0"/>
          </a:p>
        </p:txBody>
      </p:sp>
      <p:pic>
        <p:nvPicPr>
          <p:cNvPr id="11" name="Image 2" descr="https://kimi-img.moonshot.cn/pub/slides/slides_tmpl/image/25-08-27-19:57:29-d2nf5a98bjvh7rlivrs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460000">
            <a:off x="9391650" y="613410"/>
            <a:ext cx="4236720" cy="1689100"/>
          </a:xfrm>
          <a:prstGeom prst="rect">
            <a:avLst/>
          </a:prstGeom>
        </p:spPr>
      </p:pic>
      <p:sp>
        <p:nvSpPr>
          <p:cNvPr id="12" name="Shape 7"/>
          <p:cNvSpPr/>
          <p:nvPr/>
        </p:nvSpPr>
        <p:spPr>
          <a:xfrm rot="7680000">
            <a:off x="9137650" y="5888355"/>
            <a:ext cx="430530" cy="430530"/>
          </a:xfrm>
          <a:prstGeom prst="ellipse">
            <a:avLst/>
          </a:prstGeom>
          <a:gradFill flip="none" rotWithShape="1">
            <a:gsLst>
              <a:gs pos="0">
                <a:srgbClr val="D1DCF2">
                  <a:alpha val="14000"/>
                </a:srgbClr>
              </a:gs>
              <a:gs pos="22000">
                <a:srgbClr val="6389D3">
                  <a:alpha val="48000"/>
                </a:srgbClr>
              </a:gs>
              <a:gs pos="45000">
                <a:srgbClr val="6389D3">
                  <a:alpha val="83000"/>
                </a:srgbClr>
              </a:gs>
              <a:gs pos="66000">
                <a:srgbClr val="6389D3">
                  <a:alpha val="87000"/>
                </a:srgbClr>
              </a:gs>
              <a:gs pos="100000">
                <a:srgbClr val="6389D3">
                  <a:alpha val="87000"/>
                </a:srgbClr>
              </a:gs>
            </a:gsLst>
            <a:lin ang="5400000" scaled="1"/>
          </a:gra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8"/>
          <p:cNvSpPr/>
          <p:nvPr/>
        </p:nvSpPr>
        <p:spPr>
          <a:xfrm rot="7680000">
            <a:off x="9137650" y="5888355"/>
            <a:ext cx="430530" cy="43053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Shape 9"/>
          <p:cNvSpPr/>
          <p:nvPr/>
        </p:nvSpPr>
        <p:spPr>
          <a:xfrm rot="4020000">
            <a:off x="9440545" y="886460"/>
            <a:ext cx="219075" cy="219075"/>
          </a:xfrm>
          <a:prstGeom prst="ellipse">
            <a:avLst/>
          </a:prstGeom>
          <a:gradFill flip="none" rotWithShape="1">
            <a:gsLst>
              <a:gs pos="0">
                <a:srgbClr val="D1DCF2">
                  <a:alpha val="14000"/>
                </a:srgbClr>
              </a:gs>
              <a:gs pos="22000">
                <a:srgbClr val="6389D3">
                  <a:alpha val="42000"/>
                </a:srgbClr>
              </a:gs>
              <a:gs pos="45000">
                <a:srgbClr val="6389D3">
                  <a:alpha val="68000"/>
                </a:srgbClr>
              </a:gs>
              <a:gs pos="66000">
                <a:srgbClr val="6389D3">
                  <a:alpha val="76000"/>
                </a:srgbClr>
              </a:gs>
              <a:gs pos="100000">
                <a:srgbClr val="6389D3">
                  <a:alpha val="76000"/>
                </a:srgbClr>
              </a:gs>
            </a:gsLst>
            <a:lin ang="5400000" scaled="1"/>
          </a:gra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Text 10"/>
          <p:cNvSpPr/>
          <p:nvPr/>
        </p:nvSpPr>
        <p:spPr>
          <a:xfrm rot="4020000">
            <a:off x="9440545" y="886460"/>
            <a:ext cx="219075" cy="21907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19:57:31-d2nf5ap8bjvh7rlivs4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0805" y="-107950"/>
            <a:ext cx="12311380" cy="697865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248400" y="1600200"/>
            <a:ext cx="59182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600" b="1" dirty="0">
                <a:solidFill>
                  <a:srgbClr val="3C5A8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Interactive Safety Map</a:t>
            </a:r>
            <a:endParaRPr lang="en-US" sz="1600" dirty="0"/>
          </a:p>
        </p:txBody>
      </p:sp>
      <p:sp>
        <p:nvSpPr>
          <p:cNvPr id="5" name="Text 1"/>
          <p:cNvSpPr/>
          <p:nvPr/>
        </p:nvSpPr>
        <p:spPr>
          <a:xfrm>
            <a:off x="6248400" y="2311400"/>
            <a:ext cx="57912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UI makes safety insights visual and transparent. Users see color-coded routes and can explore the data.</a:t>
            </a:r>
            <a:endParaRPr lang="en-US" sz="1600" dirty="0"/>
          </a:p>
        </p:txBody>
      </p:sp>
      <p:sp>
        <p:nvSpPr>
          <p:cNvPr id="6" name="Shape 2"/>
          <p:cNvSpPr/>
          <p:nvPr/>
        </p:nvSpPr>
        <p:spPr>
          <a:xfrm>
            <a:off x="6277769" y="3175000"/>
            <a:ext cx="203200" cy="203200"/>
          </a:xfrm>
          <a:custGeom>
            <a:avLst/>
            <a:gdLst/>
            <a:ahLst/>
            <a:cxnLst/>
            <a:rect l="l" t="t" r="r" b="b"/>
            <a:pathLst>
              <a:path w="203200" h="203200">
                <a:moveTo>
                  <a:pt x="203200" y="101600"/>
                </a:moveTo>
                <a:cubicBezTo>
                  <a:pt x="203200" y="101957"/>
                  <a:pt x="203200" y="102314"/>
                  <a:pt x="203200" y="102672"/>
                </a:cubicBezTo>
                <a:cubicBezTo>
                  <a:pt x="203041" y="117157"/>
                  <a:pt x="189865" y="127000"/>
                  <a:pt x="175379" y="127000"/>
                </a:cubicBezTo>
                <a:lnTo>
                  <a:pt x="136525" y="127000"/>
                </a:lnTo>
                <a:cubicBezTo>
                  <a:pt x="126008" y="127000"/>
                  <a:pt x="117475" y="135533"/>
                  <a:pt x="117475" y="146050"/>
                </a:cubicBezTo>
                <a:cubicBezTo>
                  <a:pt x="117475" y="147399"/>
                  <a:pt x="117634" y="148709"/>
                  <a:pt x="117872" y="149979"/>
                </a:cubicBezTo>
                <a:cubicBezTo>
                  <a:pt x="118705" y="154027"/>
                  <a:pt x="120452" y="157917"/>
                  <a:pt x="122158" y="161846"/>
                </a:cubicBezTo>
                <a:cubicBezTo>
                  <a:pt x="124579" y="167323"/>
                  <a:pt x="126960" y="172760"/>
                  <a:pt x="126960" y="178514"/>
                </a:cubicBezTo>
                <a:cubicBezTo>
                  <a:pt x="126960" y="191135"/>
                  <a:pt x="118388" y="202605"/>
                  <a:pt x="105767" y="203121"/>
                </a:cubicBezTo>
                <a:cubicBezTo>
                  <a:pt x="104378" y="203160"/>
                  <a:pt x="102989" y="203200"/>
                  <a:pt x="101560" y="203200"/>
                </a:cubicBezTo>
                <a:cubicBezTo>
                  <a:pt x="45442" y="203200"/>
                  <a:pt x="-40" y="157718"/>
                  <a:pt x="-40" y="101600"/>
                </a:cubicBezTo>
                <a:cubicBezTo>
                  <a:pt x="-40" y="45482"/>
                  <a:pt x="45482" y="0"/>
                  <a:pt x="101600" y="0"/>
                </a:cubicBezTo>
                <a:cubicBezTo>
                  <a:pt x="157718" y="0"/>
                  <a:pt x="203200" y="45482"/>
                  <a:pt x="203200" y="101600"/>
                </a:cubicBezTo>
                <a:close/>
                <a:moveTo>
                  <a:pt x="50800" y="114300"/>
                </a:moveTo>
                <a:cubicBezTo>
                  <a:pt x="50800" y="107291"/>
                  <a:pt x="45109" y="101600"/>
                  <a:pt x="38100" y="101600"/>
                </a:cubicBezTo>
                <a:cubicBezTo>
                  <a:pt x="31091" y="101600"/>
                  <a:pt x="25400" y="107291"/>
                  <a:pt x="25400" y="114300"/>
                </a:cubicBezTo>
                <a:cubicBezTo>
                  <a:pt x="25400" y="121309"/>
                  <a:pt x="31091" y="127000"/>
                  <a:pt x="38100" y="127000"/>
                </a:cubicBezTo>
                <a:cubicBezTo>
                  <a:pt x="45109" y="127000"/>
                  <a:pt x="50800" y="121309"/>
                  <a:pt x="50800" y="114300"/>
                </a:cubicBezTo>
                <a:close/>
                <a:moveTo>
                  <a:pt x="50800" y="76200"/>
                </a:moveTo>
                <a:cubicBezTo>
                  <a:pt x="57809" y="76200"/>
                  <a:pt x="63500" y="70509"/>
                  <a:pt x="63500" y="63500"/>
                </a:cubicBezTo>
                <a:cubicBezTo>
                  <a:pt x="63500" y="56491"/>
                  <a:pt x="57809" y="50800"/>
                  <a:pt x="50800" y="50800"/>
                </a:cubicBezTo>
                <a:cubicBezTo>
                  <a:pt x="43791" y="50800"/>
                  <a:pt x="38100" y="56491"/>
                  <a:pt x="38100" y="63500"/>
                </a:cubicBezTo>
                <a:cubicBezTo>
                  <a:pt x="38100" y="70509"/>
                  <a:pt x="43791" y="76200"/>
                  <a:pt x="50800" y="76200"/>
                </a:cubicBezTo>
                <a:close/>
                <a:moveTo>
                  <a:pt x="114300" y="38100"/>
                </a:moveTo>
                <a:cubicBezTo>
                  <a:pt x="114300" y="31091"/>
                  <a:pt x="108609" y="25400"/>
                  <a:pt x="101600" y="25400"/>
                </a:cubicBezTo>
                <a:cubicBezTo>
                  <a:pt x="94591" y="25400"/>
                  <a:pt x="88900" y="31091"/>
                  <a:pt x="88900" y="38100"/>
                </a:cubicBezTo>
                <a:cubicBezTo>
                  <a:pt x="88900" y="45109"/>
                  <a:pt x="94591" y="50800"/>
                  <a:pt x="101600" y="50800"/>
                </a:cubicBezTo>
                <a:cubicBezTo>
                  <a:pt x="108609" y="50800"/>
                  <a:pt x="114300" y="45109"/>
                  <a:pt x="114300" y="38100"/>
                </a:cubicBezTo>
                <a:close/>
                <a:moveTo>
                  <a:pt x="152400" y="76200"/>
                </a:moveTo>
                <a:cubicBezTo>
                  <a:pt x="159409" y="76200"/>
                  <a:pt x="165100" y="70509"/>
                  <a:pt x="165100" y="63500"/>
                </a:cubicBezTo>
                <a:cubicBezTo>
                  <a:pt x="165100" y="56491"/>
                  <a:pt x="159409" y="50800"/>
                  <a:pt x="152400" y="50800"/>
                </a:cubicBezTo>
                <a:cubicBezTo>
                  <a:pt x="145391" y="50800"/>
                  <a:pt x="139700" y="56491"/>
                  <a:pt x="139700" y="63500"/>
                </a:cubicBezTo>
                <a:cubicBezTo>
                  <a:pt x="139700" y="70509"/>
                  <a:pt x="145391" y="76200"/>
                  <a:pt x="152400" y="76200"/>
                </a:cubicBezTo>
                <a:close/>
              </a:path>
            </a:pathLst>
          </a:custGeom>
          <a:solidFill>
            <a:srgbClr val="678BC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3"/>
          <p:cNvSpPr/>
          <p:nvPr/>
        </p:nvSpPr>
        <p:spPr>
          <a:xfrm>
            <a:off x="6611938" y="3124200"/>
            <a:ext cx="54229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Color-Coded Routes:</a:t>
            </a:r>
            <a:r>
              <a:rPr lang="en-US" sz="1600" dirty="0">
                <a:solidFill>
                  <a:srgbClr val="4A4A4A"/>
                </a:solidFill>
                <a:highlight>
                  <a:srgbClr val="9AB3D4">
                    <a:alpha val="50000"/>
                  </a:srgbClr>
                </a:highlight>
                <a:latin typeface="MiSans" pitchFamily="34" charset="0"/>
                <a:ea typeface="MiSans" pitchFamily="34" charset="-122"/>
                <a:cs typeface="MiSans" pitchFamily="34" charset="-120"/>
              </a:rPr>
              <a:t> Green (Safest) </a:t>
            </a:r>
            <a:r>
              <a:rPr lang="en-US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, </a:t>
            </a:r>
            <a:r>
              <a:rPr lang="en-US" sz="1600" dirty="0">
                <a:solidFill>
                  <a:srgbClr val="4A4A4A"/>
                </a:solidFill>
                <a:highlight>
                  <a:srgbClr val="9AB3D4">
                    <a:alpha val="50000"/>
                  </a:srgbClr>
                </a:highlight>
                <a:latin typeface="MiSans" pitchFamily="34" charset="0"/>
                <a:ea typeface="MiSans" pitchFamily="34" charset="-122"/>
                <a:cs typeface="MiSans" pitchFamily="34" charset="-120"/>
              </a:rPr>
              <a:t>Yellow </a:t>
            </a:r>
            <a:r>
              <a:rPr lang="en-US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, </a:t>
            </a:r>
            <a:r>
              <a:rPr lang="en-US" sz="1600" dirty="0">
                <a:solidFill>
                  <a:srgbClr val="4A4A4A"/>
                </a:solidFill>
                <a:highlight>
                  <a:srgbClr val="9AB3D4">
                    <a:alpha val="50000"/>
                  </a:srgbClr>
                </a:highlight>
                <a:latin typeface="MiSans" pitchFamily="34" charset="0"/>
                <a:ea typeface="MiSans" pitchFamily="34" charset="-122"/>
                <a:cs typeface="MiSans" pitchFamily="34" charset="-120"/>
              </a:rPr>
              <a:t>Red (Riskiest) </a:t>
            </a:r>
            <a:r>
              <a:rPr lang="en-US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.</a:t>
            </a:r>
            <a:endParaRPr lang="en-US" sz="1600" dirty="0"/>
          </a:p>
        </p:txBody>
      </p:sp>
      <p:sp>
        <p:nvSpPr>
          <p:cNvPr id="9" name="Text 5"/>
          <p:cNvSpPr/>
          <p:nvPr/>
        </p:nvSpPr>
        <p:spPr>
          <a:xfrm>
            <a:off x="6626225" y="3886200"/>
            <a:ext cx="54102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endParaRPr lang="en-US" sz="1600" dirty="0"/>
          </a:p>
        </p:txBody>
      </p:sp>
      <p:sp>
        <p:nvSpPr>
          <p:cNvPr id="10" name="Shape 6"/>
          <p:cNvSpPr/>
          <p:nvPr/>
        </p:nvSpPr>
        <p:spPr>
          <a:xfrm>
            <a:off x="6275895" y="4087223"/>
            <a:ext cx="177800" cy="203200"/>
          </a:xfrm>
          <a:custGeom>
            <a:avLst/>
            <a:gdLst/>
            <a:ahLst/>
            <a:cxnLst/>
            <a:rect l="l" t="t" r="r" b="b"/>
            <a:pathLst>
              <a:path w="177800" h="203200">
                <a:moveTo>
                  <a:pt x="30678" y="992"/>
                </a:moveTo>
                <a:cubicBezTo>
                  <a:pt x="33893" y="-635"/>
                  <a:pt x="37782" y="-278"/>
                  <a:pt x="40640" y="1905"/>
                </a:cubicBezTo>
                <a:lnTo>
                  <a:pt x="167640" y="97115"/>
                </a:lnTo>
                <a:cubicBezTo>
                  <a:pt x="170934" y="99576"/>
                  <a:pt x="172244" y="103862"/>
                  <a:pt x="170974" y="107752"/>
                </a:cubicBezTo>
                <a:cubicBezTo>
                  <a:pt x="169704" y="111641"/>
                  <a:pt x="166053" y="114260"/>
                  <a:pt x="161925" y="114260"/>
                </a:cubicBezTo>
                <a:lnTo>
                  <a:pt x="101481" y="114260"/>
                </a:lnTo>
                <a:lnTo>
                  <a:pt x="136763" y="184785"/>
                </a:lnTo>
                <a:cubicBezTo>
                  <a:pt x="139898" y="191056"/>
                  <a:pt x="137358" y="198676"/>
                  <a:pt x="131088" y="201811"/>
                </a:cubicBezTo>
                <a:cubicBezTo>
                  <a:pt x="124817" y="204946"/>
                  <a:pt x="117197" y="202406"/>
                  <a:pt x="114062" y="196136"/>
                </a:cubicBezTo>
                <a:lnTo>
                  <a:pt x="78780" y="125611"/>
                </a:lnTo>
                <a:lnTo>
                  <a:pt x="42545" y="173950"/>
                </a:lnTo>
                <a:cubicBezTo>
                  <a:pt x="40084" y="177244"/>
                  <a:pt x="35798" y="178554"/>
                  <a:pt x="31909" y="177284"/>
                </a:cubicBezTo>
                <a:cubicBezTo>
                  <a:pt x="28019" y="176014"/>
                  <a:pt x="25400" y="172363"/>
                  <a:pt x="25400" y="168275"/>
                </a:cubicBezTo>
                <a:lnTo>
                  <a:pt x="25400" y="9525"/>
                </a:lnTo>
                <a:cubicBezTo>
                  <a:pt x="25400" y="5913"/>
                  <a:pt x="27424" y="2619"/>
                  <a:pt x="30678" y="992"/>
                </a:cubicBezTo>
                <a:close/>
              </a:path>
            </a:pathLst>
          </a:custGeom>
          <a:solidFill>
            <a:srgbClr val="678BC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7"/>
          <p:cNvSpPr/>
          <p:nvPr/>
        </p:nvSpPr>
        <p:spPr>
          <a:xfrm>
            <a:off x="6599238" y="3985623"/>
            <a:ext cx="54356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Hover Interactions:</a:t>
            </a:r>
            <a:r>
              <a:rPr lang="en-US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Tooltips reveal exact risk scores, crash/hazard counts, and severity levels.</a:t>
            </a:r>
            <a:endParaRPr lang="en-US" sz="1600" dirty="0"/>
          </a:p>
        </p:txBody>
      </p:sp>
      <p:pic>
        <p:nvPicPr>
          <p:cNvPr id="13" name="Picture 12" descr="A map of a city&#10;&#10;AI-generated content may be incorrect.">
            <a:extLst>
              <a:ext uri="{FF2B5EF4-FFF2-40B4-BE49-F238E27FC236}">
                <a16:creationId xmlns:a16="http://schemas.microsoft.com/office/drawing/2014/main" id="{4F14C072-2CD3-550F-F9D3-1900A1025A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825" y="116956"/>
            <a:ext cx="4787477" cy="6522487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19:57:31-d2nf5ap8bjvh7rlivs4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8900"/>
            <a:ext cx="12311380" cy="697865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98780" y="88900"/>
            <a:ext cx="119126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3600" b="1" dirty="0">
                <a:solidFill>
                  <a:srgbClr val="3C5A8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System Architecture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2023566" y="3657600"/>
            <a:ext cx="9779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2108002" y="3962400"/>
            <a:ext cx="7112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4127500" y="3352800"/>
            <a:ext cx="4572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5672435" y="3657600"/>
            <a:ext cx="9525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5189637" y="3962400"/>
            <a:ext cx="18161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7759700" y="3352800"/>
            <a:ext cx="4572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9276358" y="3657600"/>
            <a:ext cx="10033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endParaRPr lang="en-US" sz="1600" dirty="0"/>
          </a:p>
        </p:txBody>
      </p:sp>
      <p:sp>
        <p:nvSpPr>
          <p:cNvPr id="17" name="Text 14"/>
          <p:cNvSpPr/>
          <p:nvPr/>
        </p:nvSpPr>
        <p:spPr>
          <a:xfrm>
            <a:off x="8923635" y="3962400"/>
            <a:ext cx="16129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lang="en-US" sz="1600" dirty="0"/>
          </a:p>
        </p:txBody>
      </p:sp>
      <p:sp>
        <p:nvSpPr>
          <p:cNvPr id="18" name="Text 15"/>
          <p:cNvSpPr/>
          <p:nvPr/>
        </p:nvSpPr>
        <p:spPr>
          <a:xfrm>
            <a:off x="209550" y="4622800"/>
            <a:ext cx="117729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endParaRPr lang="en-US" sz="1600" dirty="0"/>
          </a:p>
        </p:txBody>
      </p:sp>
      <p:pic>
        <p:nvPicPr>
          <p:cNvPr id="20" name="Picture 19" descr="A diagram of a computer program&#10;&#10;AI-generated content may be incorrect.">
            <a:extLst>
              <a:ext uri="{FF2B5EF4-FFF2-40B4-BE49-F238E27FC236}">
                <a16:creationId xmlns:a16="http://schemas.microsoft.com/office/drawing/2014/main" id="{479E00E4-F34E-BC5B-2D3C-2C10B59CE4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3167" y="716638"/>
            <a:ext cx="5296314" cy="6103262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D038A33-20EE-ADE7-D858-2FDB880C76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19:57:31-d2nf5ap8bjvh7rlivs40.jpg">
            <a:extLst>
              <a:ext uri="{FF2B5EF4-FFF2-40B4-BE49-F238E27FC236}">
                <a16:creationId xmlns:a16="http://schemas.microsoft.com/office/drawing/2014/main" id="{00F4A9D8-71B7-D131-170A-8B2D2EBC65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2323" y="168275"/>
            <a:ext cx="12311380" cy="697865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1E7BB021-C1F5-5BAE-C2E8-1994F4D0FC39}"/>
              </a:ext>
            </a:extLst>
          </p:cNvPr>
          <p:cNvSpPr/>
          <p:nvPr/>
        </p:nvSpPr>
        <p:spPr>
          <a:xfrm>
            <a:off x="139700" y="1981200"/>
            <a:ext cx="119126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3600" b="1" dirty="0">
                <a:solidFill>
                  <a:srgbClr val="3C5A8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Serverless Cloud Architecture</a:t>
            </a:r>
            <a:endParaRPr lang="en-US" sz="1600" dirty="0"/>
          </a:p>
        </p:txBody>
      </p:sp>
      <p:sp>
        <p:nvSpPr>
          <p:cNvPr id="4" name="Shape 1">
            <a:extLst>
              <a:ext uri="{FF2B5EF4-FFF2-40B4-BE49-F238E27FC236}">
                <a16:creationId xmlns:a16="http://schemas.microsoft.com/office/drawing/2014/main" id="{8F580B9B-BA47-FE6F-8ACC-6DCC55E9E8C5}"/>
              </a:ext>
            </a:extLst>
          </p:cNvPr>
          <p:cNvSpPr/>
          <p:nvPr/>
        </p:nvSpPr>
        <p:spPr>
          <a:xfrm>
            <a:off x="1003300" y="2794000"/>
            <a:ext cx="2921000" cy="1524000"/>
          </a:xfrm>
          <a:custGeom>
            <a:avLst/>
            <a:gdLst/>
            <a:ahLst/>
            <a:cxnLst/>
            <a:rect l="l" t="t" r="r" b="b"/>
            <a:pathLst>
              <a:path w="2921000" h="1524000">
                <a:moveTo>
                  <a:pt x="101605" y="0"/>
                </a:moveTo>
                <a:lnTo>
                  <a:pt x="2819395" y="0"/>
                </a:lnTo>
                <a:cubicBezTo>
                  <a:pt x="2875510" y="0"/>
                  <a:pt x="2921000" y="45490"/>
                  <a:pt x="2921000" y="101605"/>
                </a:cubicBezTo>
                <a:lnTo>
                  <a:pt x="2921000" y="1422395"/>
                </a:lnTo>
                <a:cubicBezTo>
                  <a:pt x="2921000" y="1478510"/>
                  <a:pt x="2875510" y="1524000"/>
                  <a:pt x="2819395" y="1524000"/>
                </a:cubicBezTo>
                <a:lnTo>
                  <a:pt x="101605" y="1524000"/>
                </a:lnTo>
                <a:cubicBezTo>
                  <a:pt x="45490" y="1524000"/>
                  <a:pt x="0" y="1478510"/>
                  <a:pt x="0" y="1422395"/>
                </a:cubicBezTo>
                <a:lnTo>
                  <a:pt x="0" y="101605"/>
                </a:lnTo>
                <a:cubicBezTo>
                  <a:pt x="0" y="45528"/>
                  <a:pt x="45528" y="0"/>
                  <a:pt x="101605" y="0"/>
                </a:cubicBezTo>
                <a:close/>
              </a:path>
            </a:pathLst>
          </a:custGeom>
          <a:solidFill>
            <a:srgbClr val="9AB3D4">
              <a:alpha val="20000"/>
            </a:srgbClr>
          </a:solidFill>
          <a:ln/>
          <a:effectLst>
            <a:outerShdw blurRad="76200" dist="508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5" name="Shape 2">
            <a:extLst>
              <a:ext uri="{FF2B5EF4-FFF2-40B4-BE49-F238E27FC236}">
                <a16:creationId xmlns:a16="http://schemas.microsoft.com/office/drawing/2014/main" id="{81910D05-B3A7-B7B4-64C4-C6C23250ABE4}"/>
              </a:ext>
            </a:extLst>
          </p:cNvPr>
          <p:cNvSpPr/>
          <p:nvPr/>
        </p:nvSpPr>
        <p:spPr>
          <a:xfrm>
            <a:off x="2276475" y="30607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381000" y="35719"/>
                </a:moveTo>
                <a:cubicBezTo>
                  <a:pt x="381000" y="27459"/>
                  <a:pt x="376758" y="19794"/>
                  <a:pt x="369689" y="15478"/>
                </a:cubicBezTo>
                <a:cubicBezTo>
                  <a:pt x="362620" y="11162"/>
                  <a:pt x="353913" y="10716"/>
                  <a:pt x="346546" y="14436"/>
                </a:cubicBezTo>
                <a:lnTo>
                  <a:pt x="260077" y="57671"/>
                </a:lnTo>
                <a:lnTo>
                  <a:pt x="126578" y="13097"/>
                </a:lnTo>
                <a:cubicBezTo>
                  <a:pt x="120551" y="11088"/>
                  <a:pt x="114077" y="11534"/>
                  <a:pt x="108421" y="14362"/>
                </a:cubicBezTo>
                <a:lnTo>
                  <a:pt x="13171" y="61987"/>
                </a:lnTo>
                <a:cubicBezTo>
                  <a:pt x="5060" y="66080"/>
                  <a:pt x="0" y="74340"/>
                  <a:pt x="0" y="83344"/>
                </a:cubicBezTo>
                <a:lnTo>
                  <a:pt x="0" y="345281"/>
                </a:lnTo>
                <a:cubicBezTo>
                  <a:pt x="0" y="353541"/>
                  <a:pt x="4242" y="361206"/>
                  <a:pt x="11311" y="365522"/>
                </a:cubicBezTo>
                <a:cubicBezTo>
                  <a:pt x="18380" y="369838"/>
                  <a:pt x="27087" y="370284"/>
                  <a:pt x="34454" y="366564"/>
                </a:cubicBezTo>
                <a:lnTo>
                  <a:pt x="120848" y="323329"/>
                </a:lnTo>
                <a:lnTo>
                  <a:pt x="254347" y="367829"/>
                </a:lnTo>
                <a:cubicBezTo>
                  <a:pt x="260375" y="369838"/>
                  <a:pt x="266849" y="369391"/>
                  <a:pt x="272504" y="366564"/>
                </a:cubicBezTo>
                <a:lnTo>
                  <a:pt x="367754" y="318939"/>
                </a:lnTo>
                <a:cubicBezTo>
                  <a:pt x="375791" y="314920"/>
                  <a:pt x="380926" y="306660"/>
                  <a:pt x="380926" y="297656"/>
                </a:cubicBezTo>
                <a:lnTo>
                  <a:pt x="380926" y="35719"/>
                </a:lnTo>
                <a:close/>
                <a:moveTo>
                  <a:pt x="142875" y="280467"/>
                </a:moveTo>
                <a:lnTo>
                  <a:pt x="142875" y="68759"/>
                </a:lnTo>
                <a:lnTo>
                  <a:pt x="238125" y="100533"/>
                </a:lnTo>
                <a:lnTo>
                  <a:pt x="238125" y="312241"/>
                </a:lnTo>
                <a:lnTo>
                  <a:pt x="142875" y="280467"/>
                </a:lnTo>
                <a:close/>
              </a:path>
            </a:pathLst>
          </a:custGeom>
          <a:solidFill>
            <a:srgbClr val="678BC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37CF656A-A19F-AF97-F009-1DCAB2DF95B3}"/>
              </a:ext>
            </a:extLst>
          </p:cNvPr>
          <p:cNvSpPr/>
          <p:nvPr/>
        </p:nvSpPr>
        <p:spPr>
          <a:xfrm>
            <a:off x="2023566" y="3657600"/>
            <a:ext cx="9779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Frontend</a:t>
            </a:r>
            <a:endParaRPr lang="en-US" sz="1600" dirty="0"/>
          </a:p>
        </p:txBody>
      </p:sp>
      <p:sp>
        <p:nvSpPr>
          <p:cNvPr id="7" name="Text 4">
            <a:extLst>
              <a:ext uri="{FF2B5EF4-FFF2-40B4-BE49-F238E27FC236}">
                <a16:creationId xmlns:a16="http://schemas.microsoft.com/office/drawing/2014/main" id="{847B524A-2C60-0380-FA1F-031E23BC2C16}"/>
              </a:ext>
            </a:extLst>
          </p:cNvPr>
          <p:cNvSpPr/>
          <p:nvPr/>
        </p:nvSpPr>
        <p:spPr>
          <a:xfrm>
            <a:off x="2108002" y="3962400"/>
            <a:ext cx="7112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2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MapLibre</a:t>
            </a:r>
            <a:endParaRPr lang="en-US" sz="1600" dirty="0"/>
          </a:p>
        </p:txBody>
      </p:sp>
      <p:sp>
        <p:nvSpPr>
          <p:cNvPr id="8" name="Text 5">
            <a:extLst>
              <a:ext uri="{FF2B5EF4-FFF2-40B4-BE49-F238E27FC236}">
                <a16:creationId xmlns:a16="http://schemas.microsoft.com/office/drawing/2014/main" id="{E269F807-598B-7BD8-07BC-39128F29C498}"/>
              </a:ext>
            </a:extLst>
          </p:cNvPr>
          <p:cNvSpPr/>
          <p:nvPr/>
        </p:nvSpPr>
        <p:spPr>
          <a:xfrm>
            <a:off x="4127500" y="3352800"/>
            <a:ext cx="4572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dirty="0">
                <a:solidFill>
                  <a:srgbClr val="9AB3D4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→</a:t>
            </a:r>
            <a:endParaRPr lang="en-US" sz="1600" dirty="0"/>
          </a:p>
        </p:txBody>
      </p:sp>
      <p:sp>
        <p:nvSpPr>
          <p:cNvPr id="9" name="Shape 6">
            <a:extLst>
              <a:ext uri="{FF2B5EF4-FFF2-40B4-BE49-F238E27FC236}">
                <a16:creationId xmlns:a16="http://schemas.microsoft.com/office/drawing/2014/main" id="{54761D4F-F3BC-7381-4946-DB09A5F4E912}"/>
              </a:ext>
            </a:extLst>
          </p:cNvPr>
          <p:cNvSpPr/>
          <p:nvPr/>
        </p:nvSpPr>
        <p:spPr>
          <a:xfrm>
            <a:off x="4635500" y="2794000"/>
            <a:ext cx="2921000" cy="1524000"/>
          </a:xfrm>
          <a:custGeom>
            <a:avLst/>
            <a:gdLst/>
            <a:ahLst/>
            <a:cxnLst/>
            <a:rect l="l" t="t" r="r" b="b"/>
            <a:pathLst>
              <a:path w="2921000" h="1524000">
                <a:moveTo>
                  <a:pt x="101605" y="0"/>
                </a:moveTo>
                <a:lnTo>
                  <a:pt x="2819395" y="0"/>
                </a:lnTo>
                <a:cubicBezTo>
                  <a:pt x="2875510" y="0"/>
                  <a:pt x="2921000" y="45490"/>
                  <a:pt x="2921000" y="101605"/>
                </a:cubicBezTo>
                <a:lnTo>
                  <a:pt x="2921000" y="1422395"/>
                </a:lnTo>
                <a:cubicBezTo>
                  <a:pt x="2921000" y="1478510"/>
                  <a:pt x="2875510" y="1524000"/>
                  <a:pt x="2819395" y="1524000"/>
                </a:cubicBezTo>
                <a:lnTo>
                  <a:pt x="101605" y="1524000"/>
                </a:lnTo>
                <a:cubicBezTo>
                  <a:pt x="45490" y="1524000"/>
                  <a:pt x="0" y="1478510"/>
                  <a:pt x="0" y="1422395"/>
                </a:cubicBezTo>
                <a:lnTo>
                  <a:pt x="0" y="101605"/>
                </a:lnTo>
                <a:cubicBezTo>
                  <a:pt x="0" y="45528"/>
                  <a:pt x="45528" y="0"/>
                  <a:pt x="101605" y="0"/>
                </a:cubicBezTo>
                <a:close/>
              </a:path>
            </a:pathLst>
          </a:custGeom>
          <a:solidFill>
            <a:srgbClr val="9AB3D4">
              <a:alpha val="20000"/>
            </a:srgbClr>
          </a:solidFill>
          <a:ln/>
          <a:effectLst>
            <a:outerShdw blurRad="76200" dist="508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10" name="Shape 7">
            <a:extLst>
              <a:ext uri="{FF2B5EF4-FFF2-40B4-BE49-F238E27FC236}">
                <a16:creationId xmlns:a16="http://schemas.microsoft.com/office/drawing/2014/main" id="{E67EB7A4-DE00-E95C-B5E2-978631F71CAD}"/>
              </a:ext>
            </a:extLst>
          </p:cNvPr>
          <p:cNvSpPr/>
          <p:nvPr/>
        </p:nvSpPr>
        <p:spPr>
          <a:xfrm>
            <a:off x="5932488" y="3060700"/>
            <a:ext cx="333375" cy="381000"/>
          </a:xfrm>
          <a:custGeom>
            <a:avLst/>
            <a:gdLst/>
            <a:ahLst/>
            <a:cxnLst/>
            <a:rect l="l" t="t" r="r" b="b"/>
            <a:pathLst>
              <a:path w="333375" h="381000">
                <a:moveTo>
                  <a:pt x="47625" y="23812"/>
                </a:moveTo>
                <a:cubicBezTo>
                  <a:pt x="21357" y="23812"/>
                  <a:pt x="0" y="45169"/>
                  <a:pt x="0" y="71438"/>
                </a:cubicBezTo>
                <a:lnTo>
                  <a:pt x="0" y="119063"/>
                </a:lnTo>
                <a:cubicBezTo>
                  <a:pt x="0" y="145331"/>
                  <a:pt x="21357" y="166688"/>
                  <a:pt x="47625" y="166688"/>
                </a:cubicBezTo>
                <a:lnTo>
                  <a:pt x="285750" y="166688"/>
                </a:lnTo>
                <a:cubicBezTo>
                  <a:pt x="312018" y="166688"/>
                  <a:pt x="333375" y="145331"/>
                  <a:pt x="333375" y="119063"/>
                </a:cubicBezTo>
                <a:lnTo>
                  <a:pt x="333375" y="71438"/>
                </a:lnTo>
                <a:cubicBezTo>
                  <a:pt x="333375" y="45169"/>
                  <a:pt x="312018" y="23812"/>
                  <a:pt x="285750" y="23812"/>
                </a:cubicBezTo>
                <a:lnTo>
                  <a:pt x="47625" y="23812"/>
                </a:lnTo>
                <a:close/>
                <a:moveTo>
                  <a:pt x="208359" y="77391"/>
                </a:moveTo>
                <a:cubicBezTo>
                  <a:pt x="218216" y="77391"/>
                  <a:pt x="226219" y="85393"/>
                  <a:pt x="226219" y="95250"/>
                </a:cubicBezTo>
                <a:cubicBezTo>
                  <a:pt x="226219" y="105107"/>
                  <a:pt x="218216" y="113109"/>
                  <a:pt x="208359" y="113109"/>
                </a:cubicBezTo>
                <a:cubicBezTo>
                  <a:pt x="198503" y="113109"/>
                  <a:pt x="190500" y="105107"/>
                  <a:pt x="190500" y="95250"/>
                </a:cubicBezTo>
                <a:cubicBezTo>
                  <a:pt x="190500" y="85393"/>
                  <a:pt x="198503" y="77391"/>
                  <a:pt x="208359" y="77391"/>
                </a:cubicBezTo>
                <a:close/>
                <a:moveTo>
                  <a:pt x="250031" y="95250"/>
                </a:moveTo>
                <a:cubicBezTo>
                  <a:pt x="250031" y="85393"/>
                  <a:pt x="258034" y="77391"/>
                  <a:pt x="267891" y="77391"/>
                </a:cubicBezTo>
                <a:cubicBezTo>
                  <a:pt x="277747" y="77391"/>
                  <a:pt x="285750" y="85393"/>
                  <a:pt x="285750" y="95250"/>
                </a:cubicBezTo>
                <a:cubicBezTo>
                  <a:pt x="285750" y="105107"/>
                  <a:pt x="277747" y="113109"/>
                  <a:pt x="267891" y="113109"/>
                </a:cubicBezTo>
                <a:cubicBezTo>
                  <a:pt x="258034" y="113109"/>
                  <a:pt x="250031" y="105107"/>
                  <a:pt x="250031" y="95250"/>
                </a:cubicBezTo>
                <a:close/>
                <a:moveTo>
                  <a:pt x="47625" y="214313"/>
                </a:moveTo>
                <a:cubicBezTo>
                  <a:pt x="21357" y="214313"/>
                  <a:pt x="0" y="235669"/>
                  <a:pt x="0" y="261938"/>
                </a:cubicBezTo>
                <a:lnTo>
                  <a:pt x="0" y="309563"/>
                </a:lnTo>
                <a:cubicBezTo>
                  <a:pt x="0" y="335831"/>
                  <a:pt x="21357" y="357188"/>
                  <a:pt x="47625" y="357188"/>
                </a:cubicBezTo>
                <a:lnTo>
                  <a:pt x="285750" y="357188"/>
                </a:lnTo>
                <a:cubicBezTo>
                  <a:pt x="312018" y="357188"/>
                  <a:pt x="333375" y="335831"/>
                  <a:pt x="333375" y="309563"/>
                </a:cubicBezTo>
                <a:lnTo>
                  <a:pt x="333375" y="261938"/>
                </a:lnTo>
                <a:cubicBezTo>
                  <a:pt x="333375" y="235669"/>
                  <a:pt x="312018" y="214313"/>
                  <a:pt x="285750" y="214313"/>
                </a:cubicBezTo>
                <a:lnTo>
                  <a:pt x="47625" y="214313"/>
                </a:lnTo>
                <a:close/>
                <a:moveTo>
                  <a:pt x="208359" y="267891"/>
                </a:moveTo>
                <a:cubicBezTo>
                  <a:pt x="218216" y="267891"/>
                  <a:pt x="226219" y="275893"/>
                  <a:pt x="226219" y="285750"/>
                </a:cubicBezTo>
                <a:cubicBezTo>
                  <a:pt x="226219" y="295607"/>
                  <a:pt x="218216" y="303609"/>
                  <a:pt x="208359" y="303609"/>
                </a:cubicBezTo>
                <a:cubicBezTo>
                  <a:pt x="198503" y="303609"/>
                  <a:pt x="190500" y="295607"/>
                  <a:pt x="190500" y="285750"/>
                </a:cubicBezTo>
                <a:cubicBezTo>
                  <a:pt x="190500" y="275893"/>
                  <a:pt x="198503" y="267891"/>
                  <a:pt x="208359" y="267891"/>
                </a:cubicBezTo>
                <a:close/>
                <a:moveTo>
                  <a:pt x="250031" y="285750"/>
                </a:moveTo>
                <a:cubicBezTo>
                  <a:pt x="250031" y="275893"/>
                  <a:pt x="258034" y="267891"/>
                  <a:pt x="267891" y="267891"/>
                </a:cubicBezTo>
                <a:cubicBezTo>
                  <a:pt x="277747" y="267891"/>
                  <a:pt x="285750" y="275893"/>
                  <a:pt x="285750" y="285750"/>
                </a:cubicBezTo>
                <a:cubicBezTo>
                  <a:pt x="285750" y="295607"/>
                  <a:pt x="277747" y="303609"/>
                  <a:pt x="267891" y="303609"/>
                </a:cubicBezTo>
                <a:cubicBezTo>
                  <a:pt x="258034" y="303609"/>
                  <a:pt x="250031" y="295607"/>
                  <a:pt x="250031" y="285750"/>
                </a:cubicBezTo>
                <a:close/>
              </a:path>
            </a:pathLst>
          </a:custGeom>
          <a:solidFill>
            <a:srgbClr val="678BC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8">
            <a:extLst>
              <a:ext uri="{FF2B5EF4-FFF2-40B4-BE49-F238E27FC236}">
                <a16:creationId xmlns:a16="http://schemas.microsoft.com/office/drawing/2014/main" id="{61C723C3-EEE3-899E-60F9-01D686FE57D5}"/>
              </a:ext>
            </a:extLst>
          </p:cNvPr>
          <p:cNvSpPr/>
          <p:nvPr/>
        </p:nvSpPr>
        <p:spPr>
          <a:xfrm>
            <a:off x="5672435" y="3657600"/>
            <a:ext cx="9525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Backend</a:t>
            </a:r>
            <a:endParaRPr lang="en-US" sz="1600" dirty="0"/>
          </a:p>
        </p:txBody>
      </p:sp>
      <p:sp>
        <p:nvSpPr>
          <p:cNvPr id="12" name="Text 9">
            <a:extLst>
              <a:ext uri="{FF2B5EF4-FFF2-40B4-BE49-F238E27FC236}">
                <a16:creationId xmlns:a16="http://schemas.microsoft.com/office/drawing/2014/main" id="{4BF20FEB-DCCA-C7A8-DB4C-AB57FB4324D6}"/>
              </a:ext>
            </a:extLst>
          </p:cNvPr>
          <p:cNvSpPr/>
          <p:nvPr/>
        </p:nvSpPr>
        <p:spPr>
          <a:xfrm>
            <a:off x="5189637" y="3962400"/>
            <a:ext cx="18161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2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FastAPI on AWS Lambda</a:t>
            </a:r>
            <a:endParaRPr lang="en-US" sz="1600" dirty="0"/>
          </a:p>
        </p:txBody>
      </p:sp>
      <p:sp>
        <p:nvSpPr>
          <p:cNvPr id="13" name="Text 10">
            <a:extLst>
              <a:ext uri="{FF2B5EF4-FFF2-40B4-BE49-F238E27FC236}">
                <a16:creationId xmlns:a16="http://schemas.microsoft.com/office/drawing/2014/main" id="{D3E764C3-B8A3-8967-84BA-D6C0E04E9975}"/>
              </a:ext>
            </a:extLst>
          </p:cNvPr>
          <p:cNvSpPr/>
          <p:nvPr/>
        </p:nvSpPr>
        <p:spPr>
          <a:xfrm>
            <a:off x="7759700" y="3352800"/>
            <a:ext cx="4572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dirty="0">
                <a:solidFill>
                  <a:srgbClr val="9AB3D4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→</a:t>
            </a:r>
            <a:endParaRPr lang="en-US" sz="1600" dirty="0"/>
          </a:p>
        </p:txBody>
      </p:sp>
      <p:sp>
        <p:nvSpPr>
          <p:cNvPr id="14" name="Shape 11">
            <a:extLst>
              <a:ext uri="{FF2B5EF4-FFF2-40B4-BE49-F238E27FC236}">
                <a16:creationId xmlns:a16="http://schemas.microsoft.com/office/drawing/2014/main" id="{CA06F1CF-1C93-F8D9-4E44-79116ACCF203}"/>
              </a:ext>
            </a:extLst>
          </p:cNvPr>
          <p:cNvSpPr/>
          <p:nvPr/>
        </p:nvSpPr>
        <p:spPr>
          <a:xfrm>
            <a:off x="8267700" y="2794000"/>
            <a:ext cx="2921000" cy="1524000"/>
          </a:xfrm>
          <a:custGeom>
            <a:avLst/>
            <a:gdLst/>
            <a:ahLst/>
            <a:cxnLst/>
            <a:rect l="l" t="t" r="r" b="b"/>
            <a:pathLst>
              <a:path w="2921000" h="1524000">
                <a:moveTo>
                  <a:pt x="101605" y="0"/>
                </a:moveTo>
                <a:lnTo>
                  <a:pt x="2819395" y="0"/>
                </a:lnTo>
                <a:cubicBezTo>
                  <a:pt x="2875510" y="0"/>
                  <a:pt x="2921000" y="45490"/>
                  <a:pt x="2921000" y="101605"/>
                </a:cubicBezTo>
                <a:lnTo>
                  <a:pt x="2921000" y="1422395"/>
                </a:lnTo>
                <a:cubicBezTo>
                  <a:pt x="2921000" y="1478510"/>
                  <a:pt x="2875510" y="1524000"/>
                  <a:pt x="2819395" y="1524000"/>
                </a:cubicBezTo>
                <a:lnTo>
                  <a:pt x="101605" y="1524000"/>
                </a:lnTo>
                <a:cubicBezTo>
                  <a:pt x="45490" y="1524000"/>
                  <a:pt x="0" y="1478510"/>
                  <a:pt x="0" y="1422395"/>
                </a:cubicBezTo>
                <a:lnTo>
                  <a:pt x="0" y="101605"/>
                </a:lnTo>
                <a:cubicBezTo>
                  <a:pt x="0" y="45528"/>
                  <a:pt x="45528" y="0"/>
                  <a:pt x="101605" y="0"/>
                </a:cubicBezTo>
                <a:close/>
              </a:path>
            </a:pathLst>
          </a:custGeom>
          <a:solidFill>
            <a:srgbClr val="9AB3D4">
              <a:alpha val="20000"/>
            </a:srgbClr>
          </a:solidFill>
          <a:ln/>
          <a:effectLst>
            <a:outerShdw blurRad="76200" dist="508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15" name="Shape 12">
            <a:extLst>
              <a:ext uri="{FF2B5EF4-FFF2-40B4-BE49-F238E27FC236}">
                <a16:creationId xmlns:a16="http://schemas.microsoft.com/office/drawing/2014/main" id="{1B222141-94D9-D360-A312-FC8BF09C6BA7}"/>
              </a:ext>
            </a:extLst>
          </p:cNvPr>
          <p:cNvSpPr/>
          <p:nvPr/>
        </p:nvSpPr>
        <p:spPr>
          <a:xfrm>
            <a:off x="9564688" y="3060700"/>
            <a:ext cx="333375" cy="381000"/>
          </a:xfrm>
          <a:custGeom>
            <a:avLst/>
            <a:gdLst/>
            <a:ahLst/>
            <a:cxnLst/>
            <a:rect l="l" t="t" r="r" b="b"/>
            <a:pathLst>
              <a:path w="333375" h="381000">
                <a:moveTo>
                  <a:pt x="333375" y="153144"/>
                </a:moveTo>
                <a:cubicBezTo>
                  <a:pt x="322362" y="160437"/>
                  <a:pt x="309711" y="166315"/>
                  <a:pt x="296540" y="171004"/>
                </a:cubicBezTo>
                <a:cubicBezTo>
                  <a:pt x="261565" y="183505"/>
                  <a:pt x="215652" y="190500"/>
                  <a:pt x="166688" y="190500"/>
                </a:cubicBezTo>
                <a:cubicBezTo>
                  <a:pt x="117723" y="190500"/>
                  <a:pt x="71735" y="183431"/>
                  <a:pt x="36835" y="171004"/>
                </a:cubicBezTo>
                <a:cubicBezTo>
                  <a:pt x="23738" y="166315"/>
                  <a:pt x="11013" y="160437"/>
                  <a:pt x="0" y="153144"/>
                </a:cubicBezTo>
                <a:lnTo>
                  <a:pt x="0" y="214313"/>
                </a:lnTo>
                <a:cubicBezTo>
                  <a:pt x="0" y="247204"/>
                  <a:pt x="74637" y="273844"/>
                  <a:pt x="166688" y="273844"/>
                </a:cubicBezTo>
                <a:cubicBezTo>
                  <a:pt x="258738" y="273844"/>
                  <a:pt x="333375" y="247204"/>
                  <a:pt x="333375" y="214313"/>
                </a:cubicBezTo>
                <a:lnTo>
                  <a:pt x="333375" y="153144"/>
                </a:lnTo>
                <a:close/>
                <a:moveTo>
                  <a:pt x="333375" y="95250"/>
                </a:moveTo>
                <a:lnTo>
                  <a:pt x="333375" y="59531"/>
                </a:lnTo>
                <a:cubicBezTo>
                  <a:pt x="333375" y="26640"/>
                  <a:pt x="258738" y="0"/>
                  <a:pt x="166688" y="0"/>
                </a:cubicBezTo>
                <a:cubicBezTo>
                  <a:pt x="74637" y="0"/>
                  <a:pt x="0" y="26640"/>
                  <a:pt x="0" y="59531"/>
                </a:cubicBezTo>
                <a:lnTo>
                  <a:pt x="0" y="95250"/>
                </a:lnTo>
                <a:cubicBezTo>
                  <a:pt x="0" y="128141"/>
                  <a:pt x="74637" y="154781"/>
                  <a:pt x="166688" y="154781"/>
                </a:cubicBezTo>
                <a:cubicBezTo>
                  <a:pt x="258738" y="154781"/>
                  <a:pt x="333375" y="128141"/>
                  <a:pt x="333375" y="95250"/>
                </a:cubicBezTo>
                <a:close/>
                <a:moveTo>
                  <a:pt x="296540" y="290066"/>
                </a:moveTo>
                <a:cubicBezTo>
                  <a:pt x="261640" y="302493"/>
                  <a:pt x="215726" y="309563"/>
                  <a:pt x="166688" y="309563"/>
                </a:cubicBezTo>
                <a:cubicBezTo>
                  <a:pt x="117649" y="309563"/>
                  <a:pt x="71735" y="302493"/>
                  <a:pt x="36835" y="290066"/>
                </a:cubicBezTo>
                <a:cubicBezTo>
                  <a:pt x="23738" y="285378"/>
                  <a:pt x="11013" y="279499"/>
                  <a:pt x="0" y="272207"/>
                </a:cubicBezTo>
                <a:lnTo>
                  <a:pt x="0" y="321469"/>
                </a:lnTo>
                <a:cubicBezTo>
                  <a:pt x="0" y="354360"/>
                  <a:pt x="74637" y="381000"/>
                  <a:pt x="166688" y="381000"/>
                </a:cubicBezTo>
                <a:cubicBezTo>
                  <a:pt x="258738" y="381000"/>
                  <a:pt x="333375" y="354360"/>
                  <a:pt x="333375" y="321469"/>
                </a:cubicBezTo>
                <a:lnTo>
                  <a:pt x="333375" y="272207"/>
                </a:lnTo>
                <a:cubicBezTo>
                  <a:pt x="322362" y="279499"/>
                  <a:pt x="309711" y="285378"/>
                  <a:pt x="296540" y="290066"/>
                </a:cubicBezTo>
                <a:close/>
              </a:path>
            </a:pathLst>
          </a:custGeom>
          <a:solidFill>
            <a:srgbClr val="678BC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Text 13">
            <a:extLst>
              <a:ext uri="{FF2B5EF4-FFF2-40B4-BE49-F238E27FC236}">
                <a16:creationId xmlns:a16="http://schemas.microsoft.com/office/drawing/2014/main" id="{73EC2E3E-E246-F7A2-70F8-13074560D3AF}"/>
              </a:ext>
            </a:extLst>
          </p:cNvPr>
          <p:cNvSpPr/>
          <p:nvPr/>
        </p:nvSpPr>
        <p:spPr>
          <a:xfrm>
            <a:off x="9276358" y="3657600"/>
            <a:ext cx="10033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Database</a:t>
            </a:r>
            <a:endParaRPr lang="en-US" sz="1600" dirty="0"/>
          </a:p>
        </p:txBody>
      </p:sp>
      <p:sp>
        <p:nvSpPr>
          <p:cNvPr id="17" name="Text 14">
            <a:extLst>
              <a:ext uri="{FF2B5EF4-FFF2-40B4-BE49-F238E27FC236}">
                <a16:creationId xmlns:a16="http://schemas.microsoft.com/office/drawing/2014/main" id="{84847A2A-A2BA-8EE0-2CD4-78A4ADDBEC0D}"/>
              </a:ext>
            </a:extLst>
          </p:cNvPr>
          <p:cNvSpPr/>
          <p:nvPr/>
        </p:nvSpPr>
        <p:spPr>
          <a:xfrm>
            <a:off x="8923635" y="3962400"/>
            <a:ext cx="16129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2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PostGIS on AWS RDS</a:t>
            </a:r>
            <a:endParaRPr lang="en-US" sz="1600" dirty="0"/>
          </a:p>
        </p:txBody>
      </p:sp>
      <p:sp>
        <p:nvSpPr>
          <p:cNvPr id="18" name="Text 15">
            <a:extLst>
              <a:ext uri="{FF2B5EF4-FFF2-40B4-BE49-F238E27FC236}">
                <a16:creationId xmlns:a16="http://schemas.microsoft.com/office/drawing/2014/main" id="{7D3798CD-0911-4CF2-BD2C-5DC80DC9695C}"/>
              </a:ext>
            </a:extLst>
          </p:cNvPr>
          <p:cNvSpPr/>
          <p:nvPr/>
        </p:nvSpPr>
        <p:spPr>
          <a:xfrm>
            <a:off x="209550" y="4622800"/>
            <a:ext cx="117729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This architecture is </a:t>
            </a:r>
            <a:r>
              <a:rPr lang="en-US" sz="1400" b="1" dirty="0">
                <a:solidFill>
                  <a:srgbClr val="3C5A8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fast, scalable, and cost-efficient</a:t>
            </a:r>
            <a:r>
              <a:rPr lang="en-US" sz="14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, with S3 hosting the static frontend and API Gateway managing requests.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956384956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gradFill flip="none" rotWithShape="0">
          <a:gsLst>
            <a:gs pos="0">
              <a:srgbClr val="94B9FF">
                <a:alpha val="0"/>
              </a:srgbClr>
            </a:gs>
            <a:gs pos="9000">
              <a:srgbClr val="94B9FF">
                <a:alpha val="0"/>
              </a:srgbClr>
            </a:gs>
            <a:gs pos="40000">
              <a:srgbClr val="94B9FF">
                <a:alpha val="11000"/>
              </a:srgbClr>
            </a:gs>
            <a:gs pos="63000">
              <a:srgbClr val="94B9FF">
                <a:alpha val="9000"/>
              </a:srgbClr>
            </a:gs>
            <a:gs pos="84000">
              <a:srgbClr val="94B9FF">
                <a:alpha val="46000"/>
              </a:srgbClr>
            </a:gs>
            <a:gs pos="100000">
              <a:srgbClr val="94B9FF">
                <a:alpha val="46000"/>
              </a:srgbClr>
            </a:gs>
          </a:gsLst>
          <a:lin ang="6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19:57:29-d2nf5a98bjvh7rlivrvg.png"/>
          <p:cNvPicPr>
            <a:picLocks noChangeAspect="1"/>
          </p:cNvPicPr>
          <p:nvPr/>
        </p:nvPicPr>
        <p:blipFill>
          <a:blip r:embed="rId3"/>
          <a:srcRect l="20060" t="9520" b="9520"/>
          <a:stretch/>
        </p:blipFill>
        <p:spPr>
          <a:xfrm>
            <a:off x="3559810" y="0"/>
            <a:ext cx="6771640" cy="6858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8-27-19:57:29-d2nf5a98bjvh7rlivru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3620" y="2388552"/>
            <a:ext cx="1600200" cy="1651000"/>
          </a:xfrm>
          <a:prstGeom prst="rect">
            <a:avLst/>
          </a:prstGeom>
        </p:spPr>
      </p:pic>
      <p:sp>
        <p:nvSpPr>
          <p:cNvPr id="4" name="Shape 0"/>
          <p:cNvSpPr/>
          <p:nvPr/>
        </p:nvSpPr>
        <p:spPr>
          <a:xfrm>
            <a:off x="1504315" y="2848610"/>
            <a:ext cx="1320165" cy="1334770"/>
          </a:xfrm>
          <a:prstGeom prst="ellipse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1"/>
          <p:cNvSpPr/>
          <p:nvPr/>
        </p:nvSpPr>
        <p:spPr>
          <a:xfrm>
            <a:off x="1504315" y="2848610"/>
            <a:ext cx="1320165" cy="13347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2"/>
          <p:cNvSpPr/>
          <p:nvPr/>
        </p:nvSpPr>
        <p:spPr>
          <a:xfrm>
            <a:off x="1509395" y="2843530"/>
            <a:ext cx="1320165" cy="1334770"/>
          </a:xfrm>
          <a:prstGeom prst="ellipse">
            <a:avLst/>
          </a:prstGeom>
          <a:gradFill flip="none" rotWithShape="1">
            <a:gsLst>
              <a:gs pos="0">
                <a:srgbClr val="D1DCF2">
                  <a:alpha val="84000"/>
                </a:srgbClr>
              </a:gs>
              <a:gs pos="2000">
                <a:srgbClr val="D1DCF2">
                  <a:alpha val="84000"/>
                </a:srgbClr>
              </a:gs>
              <a:gs pos="55000">
                <a:srgbClr val="4874CB">
                  <a:alpha val="69000"/>
                </a:srgbClr>
              </a:gs>
              <a:gs pos="100000">
                <a:srgbClr val="345FB6"/>
              </a:gs>
            </a:gsLst>
            <a:path path="circle">
              <a:fillToRect r="100000" b="100000"/>
            </a:path>
            <a:tileRect l="-100000" t="-100000"/>
          </a:gradFill>
          <a:ln/>
          <a:effectLst>
            <a:outerShdw blurRad="304800" dist="184847" dir="2700000" algn="bl" rotWithShape="0">
              <a:srgbClr val="2E54A1">
                <a:alpha val="23922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7" name="Text 3"/>
          <p:cNvSpPr/>
          <p:nvPr/>
        </p:nvSpPr>
        <p:spPr>
          <a:xfrm>
            <a:off x="1509395" y="2843530"/>
            <a:ext cx="1320165" cy="13347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Text 4"/>
          <p:cNvSpPr/>
          <p:nvPr/>
        </p:nvSpPr>
        <p:spPr>
          <a:xfrm>
            <a:off x="1504315" y="3018790"/>
            <a:ext cx="1320165" cy="99314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r>
              <a:rPr lang="en-US" sz="4800" b="1" dirty="0">
                <a:solidFill>
                  <a:srgbClr val="FFFFFF"/>
                </a:solidFill>
                <a:latin typeface="Arial Black" pitchFamily="34" charset="0"/>
                <a:ea typeface="Arial Black" pitchFamily="34" charset="-122"/>
                <a:cs typeface="Arial Black" pitchFamily="34" charset="-120"/>
              </a:rPr>
              <a:t>05</a:t>
            </a:r>
            <a:endParaRPr lang="en-US" sz="1600" dirty="0"/>
          </a:p>
        </p:txBody>
      </p:sp>
      <p:sp>
        <p:nvSpPr>
          <p:cNvPr id="9" name="Text 5"/>
          <p:cNvSpPr/>
          <p:nvPr/>
        </p:nvSpPr>
        <p:spPr>
          <a:xfrm>
            <a:off x="3142615" y="3230880"/>
            <a:ext cx="8497570" cy="70675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1" dirty="0">
                <a:solidFill>
                  <a:srgbClr val="4874C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Deployment &amp; Results</a:t>
            </a:r>
            <a:endParaRPr lang="en-US" sz="1600" dirty="0"/>
          </a:p>
        </p:txBody>
      </p:sp>
      <p:sp>
        <p:nvSpPr>
          <p:cNvPr id="10" name="Text 6"/>
          <p:cNvSpPr/>
          <p:nvPr/>
        </p:nvSpPr>
        <p:spPr>
          <a:xfrm>
            <a:off x="3142615" y="2295525"/>
            <a:ext cx="8497570" cy="90678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lang="en-US" sz="4400" b="1" dirty="0">
                <a:solidFill>
                  <a:srgbClr val="000000"/>
                </a:solidFill>
                <a:latin typeface="Arial Black" pitchFamily="34" charset="0"/>
                <a:ea typeface="Arial Black" pitchFamily="34" charset="-122"/>
                <a:cs typeface="Arial Black" pitchFamily="34" charset="-120"/>
              </a:rPr>
              <a:t>PART 05</a:t>
            </a:r>
            <a:endParaRPr lang="en-US" sz="1600" dirty="0"/>
          </a:p>
        </p:txBody>
      </p:sp>
      <p:pic>
        <p:nvPicPr>
          <p:cNvPr id="11" name="Image 2" descr="https://kimi-img.moonshot.cn/pub/slides/slides_tmpl/image/25-08-27-19:57:29-d2nf5a98bjvh7rlivrs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460000">
            <a:off x="9391650" y="613410"/>
            <a:ext cx="4236720" cy="1689100"/>
          </a:xfrm>
          <a:prstGeom prst="rect">
            <a:avLst/>
          </a:prstGeom>
        </p:spPr>
      </p:pic>
      <p:sp>
        <p:nvSpPr>
          <p:cNvPr id="12" name="Shape 7"/>
          <p:cNvSpPr/>
          <p:nvPr/>
        </p:nvSpPr>
        <p:spPr>
          <a:xfrm rot="7680000">
            <a:off x="9137650" y="5888355"/>
            <a:ext cx="430530" cy="430530"/>
          </a:xfrm>
          <a:prstGeom prst="ellipse">
            <a:avLst/>
          </a:prstGeom>
          <a:gradFill flip="none" rotWithShape="1">
            <a:gsLst>
              <a:gs pos="0">
                <a:srgbClr val="D1DCF2">
                  <a:alpha val="14000"/>
                </a:srgbClr>
              </a:gs>
              <a:gs pos="22000">
                <a:srgbClr val="6389D3">
                  <a:alpha val="48000"/>
                </a:srgbClr>
              </a:gs>
              <a:gs pos="45000">
                <a:srgbClr val="6389D3">
                  <a:alpha val="83000"/>
                </a:srgbClr>
              </a:gs>
              <a:gs pos="66000">
                <a:srgbClr val="6389D3">
                  <a:alpha val="87000"/>
                </a:srgbClr>
              </a:gs>
              <a:gs pos="100000">
                <a:srgbClr val="6389D3">
                  <a:alpha val="87000"/>
                </a:srgbClr>
              </a:gs>
            </a:gsLst>
            <a:lin ang="5400000" scaled="1"/>
          </a:gra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8"/>
          <p:cNvSpPr/>
          <p:nvPr/>
        </p:nvSpPr>
        <p:spPr>
          <a:xfrm rot="7680000">
            <a:off x="9137650" y="5888355"/>
            <a:ext cx="430530" cy="43053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Shape 9"/>
          <p:cNvSpPr/>
          <p:nvPr/>
        </p:nvSpPr>
        <p:spPr>
          <a:xfrm rot="4020000">
            <a:off x="9440545" y="886460"/>
            <a:ext cx="219075" cy="219075"/>
          </a:xfrm>
          <a:prstGeom prst="ellipse">
            <a:avLst/>
          </a:prstGeom>
          <a:gradFill flip="none" rotWithShape="1">
            <a:gsLst>
              <a:gs pos="0">
                <a:srgbClr val="D1DCF2">
                  <a:alpha val="14000"/>
                </a:srgbClr>
              </a:gs>
              <a:gs pos="22000">
                <a:srgbClr val="6389D3">
                  <a:alpha val="42000"/>
                </a:srgbClr>
              </a:gs>
              <a:gs pos="45000">
                <a:srgbClr val="6389D3">
                  <a:alpha val="68000"/>
                </a:srgbClr>
              </a:gs>
              <a:gs pos="66000">
                <a:srgbClr val="6389D3">
                  <a:alpha val="76000"/>
                </a:srgbClr>
              </a:gs>
              <a:gs pos="100000">
                <a:srgbClr val="6389D3">
                  <a:alpha val="76000"/>
                </a:srgbClr>
              </a:gs>
            </a:gsLst>
            <a:lin ang="5400000" scaled="1"/>
          </a:gra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Text 10"/>
          <p:cNvSpPr/>
          <p:nvPr/>
        </p:nvSpPr>
        <p:spPr>
          <a:xfrm rot="4020000">
            <a:off x="9440545" y="886460"/>
            <a:ext cx="219075" cy="21907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19:57:31-d2nf5ap8bjvh7rlivs4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0805" y="-107950"/>
            <a:ext cx="12311380" cy="697865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54000" y="1346200"/>
            <a:ext cx="119126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600" b="1" dirty="0">
                <a:solidFill>
                  <a:srgbClr val="3C5A8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AWS Cost-Optimized Stack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254000" y="2057400"/>
            <a:ext cx="98552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AWS provides a serverless, scalable, and free-tier friendly environment, minimizing operational costs.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254000" y="2768600"/>
            <a:ext cx="5740400" cy="1270000"/>
          </a:xfrm>
          <a:custGeom>
            <a:avLst/>
            <a:gdLst/>
            <a:ahLst/>
            <a:cxnLst/>
            <a:rect l="l" t="t" r="r" b="b"/>
            <a:pathLst>
              <a:path w="5740400" h="1270000">
                <a:moveTo>
                  <a:pt x="101600" y="0"/>
                </a:moveTo>
                <a:lnTo>
                  <a:pt x="5638800" y="0"/>
                </a:lnTo>
                <a:cubicBezTo>
                  <a:pt x="5694875" y="0"/>
                  <a:pt x="5740400" y="45525"/>
                  <a:pt x="5740400" y="101600"/>
                </a:cubicBezTo>
                <a:lnTo>
                  <a:pt x="5740400" y="1168400"/>
                </a:lnTo>
                <a:cubicBezTo>
                  <a:pt x="5740400" y="1224475"/>
                  <a:pt x="5694875" y="1270000"/>
                  <a:pt x="5638800" y="1270000"/>
                </a:cubicBezTo>
                <a:lnTo>
                  <a:pt x="101600" y="1270000"/>
                </a:lnTo>
                <a:cubicBezTo>
                  <a:pt x="45525" y="1270000"/>
                  <a:pt x="0" y="1224475"/>
                  <a:pt x="0" y="11684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9AB3D4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Shape 3"/>
          <p:cNvSpPr/>
          <p:nvPr/>
        </p:nvSpPr>
        <p:spPr>
          <a:xfrm>
            <a:off x="476250" y="3175000"/>
            <a:ext cx="571500" cy="457200"/>
          </a:xfrm>
          <a:custGeom>
            <a:avLst/>
            <a:gdLst/>
            <a:ahLst/>
            <a:cxnLst/>
            <a:rect l="l" t="t" r="r" b="b"/>
            <a:pathLst>
              <a:path w="571500" h="457200">
                <a:moveTo>
                  <a:pt x="161092" y="181273"/>
                </a:moveTo>
                <a:cubicBezTo>
                  <a:pt x="160466" y="201454"/>
                  <a:pt x="170557" y="210473"/>
                  <a:pt x="170825" y="216098"/>
                </a:cubicBezTo>
                <a:cubicBezTo>
                  <a:pt x="170736" y="217259"/>
                  <a:pt x="170289" y="218331"/>
                  <a:pt x="169664" y="219313"/>
                </a:cubicBezTo>
                <a:cubicBezTo>
                  <a:pt x="169039" y="220295"/>
                  <a:pt x="168146" y="221099"/>
                  <a:pt x="167164" y="221635"/>
                </a:cubicBezTo>
                <a:lnTo>
                  <a:pt x="155734" y="229672"/>
                </a:lnTo>
                <a:cubicBezTo>
                  <a:pt x="154216" y="230743"/>
                  <a:pt x="152519" y="231279"/>
                  <a:pt x="150733" y="231368"/>
                </a:cubicBezTo>
                <a:cubicBezTo>
                  <a:pt x="150376" y="231368"/>
                  <a:pt x="143411" y="232976"/>
                  <a:pt x="132427" y="208508"/>
                </a:cubicBezTo>
                <a:cubicBezTo>
                  <a:pt x="125730" y="216902"/>
                  <a:pt x="117247" y="223599"/>
                  <a:pt x="107513" y="228154"/>
                </a:cubicBezTo>
                <a:cubicBezTo>
                  <a:pt x="97780" y="232708"/>
                  <a:pt x="87243" y="235029"/>
                  <a:pt x="76527" y="234851"/>
                </a:cubicBezTo>
                <a:cubicBezTo>
                  <a:pt x="61972" y="235654"/>
                  <a:pt x="22592" y="226635"/>
                  <a:pt x="24646" y="184666"/>
                </a:cubicBezTo>
                <a:cubicBezTo>
                  <a:pt x="23217" y="150465"/>
                  <a:pt x="55096" y="129213"/>
                  <a:pt x="87957" y="131088"/>
                </a:cubicBezTo>
                <a:cubicBezTo>
                  <a:pt x="94297" y="131088"/>
                  <a:pt x="107246" y="131445"/>
                  <a:pt x="129927" y="136714"/>
                </a:cubicBezTo>
                <a:lnTo>
                  <a:pt x="129927" y="122783"/>
                </a:lnTo>
                <a:cubicBezTo>
                  <a:pt x="132338" y="99120"/>
                  <a:pt x="116800" y="80814"/>
                  <a:pt x="89922" y="83582"/>
                </a:cubicBezTo>
                <a:cubicBezTo>
                  <a:pt x="87779" y="83582"/>
                  <a:pt x="72598" y="83135"/>
                  <a:pt x="49024" y="92601"/>
                </a:cubicBezTo>
                <a:cubicBezTo>
                  <a:pt x="42416" y="95637"/>
                  <a:pt x="41612" y="95101"/>
                  <a:pt x="39380" y="95101"/>
                </a:cubicBezTo>
                <a:cubicBezTo>
                  <a:pt x="32772" y="95101"/>
                  <a:pt x="35451" y="75902"/>
                  <a:pt x="36790" y="73491"/>
                </a:cubicBezTo>
                <a:cubicBezTo>
                  <a:pt x="41434" y="67776"/>
                  <a:pt x="68848" y="57061"/>
                  <a:pt x="95637" y="57239"/>
                </a:cubicBezTo>
                <a:cubicBezTo>
                  <a:pt x="113586" y="55632"/>
                  <a:pt x="131445" y="61168"/>
                  <a:pt x="145375" y="72688"/>
                </a:cubicBezTo>
                <a:cubicBezTo>
                  <a:pt x="151001" y="79028"/>
                  <a:pt x="155377" y="86439"/>
                  <a:pt x="158055" y="94476"/>
                </a:cubicBezTo>
                <a:cubicBezTo>
                  <a:pt x="160734" y="102513"/>
                  <a:pt x="161806" y="110996"/>
                  <a:pt x="161181" y="119479"/>
                </a:cubicBezTo>
                <a:lnTo>
                  <a:pt x="161181" y="181362"/>
                </a:lnTo>
                <a:close/>
                <a:moveTo>
                  <a:pt x="83939" y="210205"/>
                </a:moveTo>
                <a:cubicBezTo>
                  <a:pt x="112871" y="209758"/>
                  <a:pt x="125194" y="192345"/>
                  <a:pt x="127962" y="182969"/>
                </a:cubicBezTo>
                <a:cubicBezTo>
                  <a:pt x="130195" y="173950"/>
                  <a:pt x="129838" y="168325"/>
                  <a:pt x="129838" y="158502"/>
                </a:cubicBezTo>
                <a:cubicBezTo>
                  <a:pt x="121176" y="156448"/>
                  <a:pt x="108764" y="154126"/>
                  <a:pt x="94476" y="154126"/>
                </a:cubicBezTo>
                <a:cubicBezTo>
                  <a:pt x="80903" y="153144"/>
                  <a:pt x="56257" y="159127"/>
                  <a:pt x="57239" y="182969"/>
                </a:cubicBezTo>
                <a:cubicBezTo>
                  <a:pt x="56168" y="197971"/>
                  <a:pt x="67151" y="211009"/>
                  <a:pt x="84028" y="210205"/>
                </a:cubicBezTo>
                <a:close/>
                <a:moveTo>
                  <a:pt x="236547" y="230832"/>
                </a:moveTo>
                <a:cubicBezTo>
                  <a:pt x="229493" y="231458"/>
                  <a:pt x="226278" y="226457"/>
                  <a:pt x="225207" y="221546"/>
                </a:cubicBezTo>
                <a:lnTo>
                  <a:pt x="180737" y="74474"/>
                </a:lnTo>
                <a:cubicBezTo>
                  <a:pt x="179844" y="71973"/>
                  <a:pt x="179308" y="69473"/>
                  <a:pt x="179040" y="66794"/>
                </a:cubicBezTo>
                <a:cubicBezTo>
                  <a:pt x="178862" y="65723"/>
                  <a:pt x="179130" y="64651"/>
                  <a:pt x="179755" y="63758"/>
                </a:cubicBezTo>
                <a:cubicBezTo>
                  <a:pt x="180380" y="62865"/>
                  <a:pt x="181362" y="62329"/>
                  <a:pt x="182434" y="62151"/>
                </a:cubicBezTo>
                <a:cubicBezTo>
                  <a:pt x="182612" y="62151"/>
                  <a:pt x="180558" y="62151"/>
                  <a:pt x="202257" y="62151"/>
                </a:cubicBezTo>
                <a:cubicBezTo>
                  <a:pt x="210116" y="61347"/>
                  <a:pt x="212616" y="67508"/>
                  <a:pt x="213509" y="71438"/>
                </a:cubicBezTo>
                <a:lnTo>
                  <a:pt x="245477" y="197168"/>
                </a:lnTo>
                <a:lnTo>
                  <a:pt x="275124" y="71438"/>
                </a:lnTo>
                <a:cubicBezTo>
                  <a:pt x="275570" y="68580"/>
                  <a:pt x="277713" y="61526"/>
                  <a:pt x="286554" y="62329"/>
                </a:cubicBezTo>
                <a:lnTo>
                  <a:pt x="301913" y="62329"/>
                </a:lnTo>
                <a:cubicBezTo>
                  <a:pt x="303877" y="62151"/>
                  <a:pt x="311825" y="61883"/>
                  <a:pt x="313253" y="71616"/>
                </a:cubicBezTo>
                <a:lnTo>
                  <a:pt x="342989" y="198864"/>
                </a:lnTo>
                <a:lnTo>
                  <a:pt x="375940" y="71527"/>
                </a:lnTo>
                <a:cubicBezTo>
                  <a:pt x="376386" y="69562"/>
                  <a:pt x="378351" y="61347"/>
                  <a:pt x="387281" y="62240"/>
                </a:cubicBezTo>
                <a:lnTo>
                  <a:pt x="404872" y="62240"/>
                </a:lnTo>
                <a:cubicBezTo>
                  <a:pt x="405676" y="62151"/>
                  <a:pt x="410408" y="61526"/>
                  <a:pt x="409605" y="69919"/>
                </a:cubicBezTo>
                <a:cubicBezTo>
                  <a:pt x="409248" y="71527"/>
                  <a:pt x="412641" y="60365"/>
                  <a:pt x="362456" y="221635"/>
                </a:cubicBezTo>
                <a:cubicBezTo>
                  <a:pt x="361474" y="226546"/>
                  <a:pt x="358170" y="231547"/>
                  <a:pt x="351115" y="230922"/>
                </a:cubicBezTo>
                <a:lnTo>
                  <a:pt x="334417" y="230922"/>
                </a:lnTo>
                <a:cubicBezTo>
                  <a:pt x="324683" y="231993"/>
                  <a:pt x="323255" y="222260"/>
                  <a:pt x="323076" y="221367"/>
                </a:cubicBezTo>
                <a:lnTo>
                  <a:pt x="293430" y="98941"/>
                </a:lnTo>
                <a:lnTo>
                  <a:pt x="264140" y="221278"/>
                </a:lnTo>
                <a:cubicBezTo>
                  <a:pt x="263962" y="222260"/>
                  <a:pt x="262622" y="231904"/>
                  <a:pt x="252799" y="230832"/>
                </a:cubicBezTo>
                <a:lnTo>
                  <a:pt x="236458" y="230832"/>
                </a:lnTo>
                <a:lnTo>
                  <a:pt x="236458" y="230832"/>
                </a:lnTo>
                <a:close/>
                <a:moveTo>
                  <a:pt x="480774" y="235833"/>
                </a:moveTo>
                <a:cubicBezTo>
                  <a:pt x="475506" y="235833"/>
                  <a:pt x="450503" y="235565"/>
                  <a:pt x="429518" y="224850"/>
                </a:cubicBezTo>
                <a:cubicBezTo>
                  <a:pt x="427464" y="223957"/>
                  <a:pt x="425678" y="222528"/>
                  <a:pt x="424428" y="220563"/>
                </a:cubicBezTo>
                <a:cubicBezTo>
                  <a:pt x="423178" y="218599"/>
                  <a:pt x="422553" y="216456"/>
                  <a:pt x="422553" y="214223"/>
                </a:cubicBezTo>
                <a:lnTo>
                  <a:pt x="422553" y="204668"/>
                </a:lnTo>
                <a:cubicBezTo>
                  <a:pt x="422553" y="197078"/>
                  <a:pt x="428089" y="198507"/>
                  <a:pt x="430411" y="199400"/>
                </a:cubicBezTo>
                <a:cubicBezTo>
                  <a:pt x="439341" y="203061"/>
                  <a:pt x="445145" y="205740"/>
                  <a:pt x="456128" y="207972"/>
                </a:cubicBezTo>
                <a:cubicBezTo>
                  <a:pt x="488900" y="214670"/>
                  <a:pt x="503277" y="205919"/>
                  <a:pt x="506760" y="203954"/>
                </a:cubicBezTo>
                <a:cubicBezTo>
                  <a:pt x="518547" y="196989"/>
                  <a:pt x="519440" y="181005"/>
                  <a:pt x="511492" y="172789"/>
                </a:cubicBezTo>
                <a:cubicBezTo>
                  <a:pt x="502116" y="164931"/>
                  <a:pt x="497651" y="164663"/>
                  <a:pt x="464076" y="154037"/>
                </a:cubicBezTo>
                <a:cubicBezTo>
                  <a:pt x="459968" y="152876"/>
                  <a:pt x="425053" y="141893"/>
                  <a:pt x="424964" y="107246"/>
                </a:cubicBezTo>
                <a:cubicBezTo>
                  <a:pt x="424428" y="82064"/>
                  <a:pt x="447288" y="57061"/>
                  <a:pt x="487025" y="57239"/>
                </a:cubicBezTo>
                <a:cubicBezTo>
                  <a:pt x="498366" y="57239"/>
                  <a:pt x="528459" y="60900"/>
                  <a:pt x="536674" y="71170"/>
                </a:cubicBezTo>
                <a:cubicBezTo>
                  <a:pt x="537924" y="73045"/>
                  <a:pt x="538460" y="75277"/>
                  <a:pt x="538371" y="77420"/>
                </a:cubicBezTo>
                <a:lnTo>
                  <a:pt x="538371" y="86439"/>
                </a:lnTo>
                <a:cubicBezTo>
                  <a:pt x="538371" y="90368"/>
                  <a:pt x="536942" y="92422"/>
                  <a:pt x="533995" y="92422"/>
                </a:cubicBezTo>
                <a:cubicBezTo>
                  <a:pt x="527119" y="91619"/>
                  <a:pt x="514886" y="82421"/>
                  <a:pt x="490061" y="82778"/>
                </a:cubicBezTo>
                <a:cubicBezTo>
                  <a:pt x="483900" y="82421"/>
                  <a:pt x="454432" y="83582"/>
                  <a:pt x="455771" y="105102"/>
                </a:cubicBezTo>
                <a:cubicBezTo>
                  <a:pt x="455414" y="122069"/>
                  <a:pt x="479524" y="128409"/>
                  <a:pt x="482292" y="129123"/>
                </a:cubicBezTo>
                <a:cubicBezTo>
                  <a:pt x="514886" y="138946"/>
                  <a:pt x="525691" y="140553"/>
                  <a:pt x="538639" y="155555"/>
                </a:cubicBezTo>
                <a:cubicBezTo>
                  <a:pt x="553909" y="175379"/>
                  <a:pt x="545693" y="198686"/>
                  <a:pt x="542479" y="205026"/>
                </a:cubicBezTo>
                <a:cubicBezTo>
                  <a:pt x="525423" y="238512"/>
                  <a:pt x="481399" y="235744"/>
                  <a:pt x="480596" y="235744"/>
                </a:cubicBezTo>
                <a:close/>
                <a:moveTo>
                  <a:pt x="516672" y="329505"/>
                </a:moveTo>
                <a:cubicBezTo>
                  <a:pt x="454164" y="375672"/>
                  <a:pt x="363349" y="400229"/>
                  <a:pt x="285839" y="400229"/>
                </a:cubicBezTo>
                <a:cubicBezTo>
                  <a:pt x="181273" y="400943"/>
                  <a:pt x="80189" y="362456"/>
                  <a:pt x="2500" y="292447"/>
                </a:cubicBezTo>
                <a:cubicBezTo>
                  <a:pt x="-3304" y="287179"/>
                  <a:pt x="1786" y="279946"/>
                  <a:pt x="8930" y="283964"/>
                </a:cubicBezTo>
                <a:cubicBezTo>
                  <a:pt x="95101" y="333256"/>
                  <a:pt x="192613" y="359152"/>
                  <a:pt x="291911" y="359063"/>
                </a:cubicBezTo>
                <a:cubicBezTo>
                  <a:pt x="366028" y="358706"/>
                  <a:pt x="439341" y="343614"/>
                  <a:pt x="507653" y="314861"/>
                </a:cubicBezTo>
                <a:cubicBezTo>
                  <a:pt x="518190" y="310396"/>
                  <a:pt x="527119" y="321826"/>
                  <a:pt x="516672" y="329505"/>
                </a:cubicBezTo>
                <a:close/>
                <a:moveTo>
                  <a:pt x="542746" y="299770"/>
                </a:moveTo>
                <a:cubicBezTo>
                  <a:pt x="534710" y="289500"/>
                  <a:pt x="489793" y="294948"/>
                  <a:pt x="469702" y="297359"/>
                </a:cubicBezTo>
                <a:cubicBezTo>
                  <a:pt x="463629" y="298073"/>
                  <a:pt x="462647" y="292804"/>
                  <a:pt x="468094" y="288875"/>
                </a:cubicBezTo>
                <a:cubicBezTo>
                  <a:pt x="503902" y="263694"/>
                  <a:pt x="562660" y="270927"/>
                  <a:pt x="569357" y="279410"/>
                </a:cubicBezTo>
                <a:cubicBezTo>
                  <a:pt x="576054" y="287893"/>
                  <a:pt x="567482" y="346740"/>
                  <a:pt x="533995" y="374868"/>
                </a:cubicBezTo>
                <a:cubicBezTo>
                  <a:pt x="528816" y="379244"/>
                  <a:pt x="523905" y="376922"/>
                  <a:pt x="526226" y="371207"/>
                </a:cubicBezTo>
                <a:cubicBezTo>
                  <a:pt x="533727" y="352187"/>
                  <a:pt x="550694" y="310039"/>
                  <a:pt x="542657" y="299770"/>
                </a:cubicBezTo>
                <a:close/>
              </a:path>
            </a:pathLst>
          </a:custGeom>
          <a:solidFill>
            <a:srgbClr val="3C5A8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4"/>
          <p:cNvSpPr/>
          <p:nvPr/>
        </p:nvSpPr>
        <p:spPr>
          <a:xfrm>
            <a:off x="1270000" y="3098800"/>
            <a:ext cx="43307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AWS RDS (PostgreSQL + PostGIS)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1270000" y="3454400"/>
            <a:ext cx="43053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core spatial database.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6197600" y="2768600"/>
            <a:ext cx="5740400" cy="1270000"/>
          </a:xfrm>
          <a:custGeom>
            <a:avLst/>
            <a:gdLst/>
            <a:ahLst/>
            <a:cxnLst/>
            <a:rect l="l" t="t" r="r" b="b"/>
            <a:pathLst>
              <a:path w="5740400" h="1270000">
                <a:moveTo>
                  <a:pt x="101600" y="0"/>
                </a:moveTo>
                <a:lnTo>
                  <a:pt x="5638800" y="0"/>
                </a:lnTo>
                <a:cubicBezTo>
                  <a:pt x="5694875" y="0"/>
                  <a:pt x="5740400" y="45525"/>
                  <a:pt x="5740400" y="101600"/>
                </a:cubicBezTo>
                <a:lnTo>
                  <a:pt x="5740400" y="1168400"/>
                </a:lnTo>
                <a:cubicBezTo>
                  <a:pt x="5740400" y="1224475"/>
                  <a:pt x="5694875" y="1270000"/>
                  <a:pt x="5638800" y="1270000"/>
                </a:cubicBezTo>
                <a:lnTo>
                  <a:pt x="101600" y="1270000"/>
                </a:lnTo>
                <a:cubicBezTo>
                  <a:pt x="45525" y="1270000"/>
                  <a:pt x="0" y="1224475"/>
                  <a:pt x="0" y="11684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9AB3D4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Shape 7"/>
          <p:cNvSpPr/>
          <p:nvPr/>
        </p:nvSpPr>
        <p:spPr>
          <a:xfrm>
            <a:off x="6497241" y="3175000"/>
            <a:ext cx="400050" cy="457200"/>
          </a:xfrm>
          <a:custGeom>
            <a:avLst/>
            <a:gdLst/>
            <a:ahLst/>
            <a:cxnLst/>
            <a:rect l="l" t="t" r="r" b="b"/>
            <a:pathLst>
              <a:path w="400050" h="457200">
                <a:moveTo>
                  <a:pt x="302538" y="-8840"/>
                </a:moveTo>
                <a:cubicBezTo>
                  <a:pt x="313164" y="-1161"/>
                  <a:pt x="317093" y="12769"/>
                  <a:pt x="312271" y="24914"/>
                </a:cubicBezTo>
                <a:lnTo>
                  <a:pt x="242262" y="200025"/>
                </a:lnTo>
                <a:lnTo>
                  <a:pt x="371475" y="200025"/>
                </a:lnTo>
                <a:cubicBezTo>
                  <a:pt x="383530" y="200025"/>
                  <a:pt x="394246" y="207526"/>
                  <a:pt x="398353" y="218867"/>
                </a:cubicBezTo>
                <a:cubicBezTo>
                  <a:pt x="402461" y="230207"/>
                  <a:pt x="398978" y="242888"/>
                  <a:pt x="389781" y="250567"/>
                </a:cubicBezTo>
                <a:lnTo>
                  <a:pt x="132606" y="464880"/>
                </a:lnTo>
                <a:cubicBezTo>
                  <a:pt x="122515" y="473273"/>
                  <a:pt x="108139" y="473720"/>
                  <a:pt x="97512" y="466040"/>
                </a:cubicBezTo>
                <a:cubicBezTo>
                  <a:pt x="86886" y="458361"/>
                  <a:pt x="82957" y="444431"/>
                  <a:pt x="87779" y="432286"/>
                </a:cubicBezTo>
                <a:lnTo>
                  <a:pt x="157788" y="257175"/>
                </a:lnTo>
                <a:lnTo>
                  <a:pt x="28575" y="257175"/>
                </a:lnTo>
                <a:cubicBezTo>
                  <a:pt x="16520" y="257175"/>
                  <a:pt x="5804" y="249674"/>
                  <a:pt x="1697" y="238333"/>
                </a:cubicBezTo>
                <a:cubicBezTo>
                  <a:pt x="-2411" y="226993"/>
                  <a:pt x="1072" y="214312"/>
                  <a:pt x="10269" y="206633"/>
                </a:cubicBezTo>
                <a:lnTo>
                  <a:pt x="267444" y="-7680"/>
                </a:lnTo>
                <a:cubicBezTo>
                  <a:pt x="277535" y="-16073"/>
                  <a:pt x="291911" y="-16520"/>
                  <a:pt x="302538" y="-8840"/>
                </a:cubicBezTo>
                <a:close/>
              </a:path>
            </a:pathLst>
          </a:custGeom>
          <a:solidFill>
            <a:srgbClr val="3C5A8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7197030" y="2971800"/>
            <a:ext cx="46482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AWS Lambda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7197030" y="3327400"/>
            <a:ext cx="46228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Hosts the FastAPI backend. 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254000" y="4241800"/>
            <a:ext cx="5740400" cy="1270000"/>
          </a:xfrm>
          <a:custGeom>
            <a:avLst/>
            <a:gdLst/>
            <a:ahLst/>
            <a:cxnLst/>
            <a:rect l="l" t="t" r="r" b="b"/>
            <a:pathLst>
              <a:path w="5740400" h="1270000">
                <a:moveTo>
                  <a:pt x="101600" y="0"/>
                </a:moveTo>
                <a:lnTo>
                  <a:pt x="5638800" y="0"/>
                </a:lnTo>
                <a:cubicBezTo>
                  <a:pt x="5694875" y="0"/>
                  <a:pt x="5740400" y="45525"/>
                  <a:pt x="5740400" y="101600"/>
                </a:cubicBezTo>
                <a:lnTo>
                  <a:pt x="5740400" y="1168400"/>
                </a:lnTo>
                <a:cubicBezTo>
                  <a:pt x="5740400" y="1224475"/>
                  <a:pt x="5694875" y="1270000"/>
                  <a:pt x="5638800" y="1270000"/>
                </a:cubicBezTo>
                <a:lnTo>
                  <a:pt x="101600" y="1270000"/>
                </a:lnTo>
                <a:cubicBezTo>
                  <a:pt x="45525" y="1270000"/>
                  <a:pt x="0" y="1224475"/>
                  <a:pt x="0" y="11684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9AB3D4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Shape 11"/>
          <p:cNvSpPr/>
          <p:nvPr/>
        </p:nvSpPr>
        <p:spPr>
          <a:xfrm>
            <a:off x="561975" y="4648200"/>
            <a:ext cx="400050" cy="457200"/>
          </a:xfrm>
          <a:custGeom>
            <a:avLst/>
            <a:gdLst/>
            <a:ahLst/>
            <a:cxnLst/>
            <a:rect l="l" t="t" r="r" b="b"/>
            <a:pathLst>
              <a:path w="400050" h="457200">
                <a:moveTo>
                  <a:pt x="257175" y="57150"/>
                </a:moveTo>
                <a:lnTo>
                  <a:pt x="314325" y="57150"/>
                </a:lnTo>
                <a:lnTo>
                  <a:pt x="314325" y="428625"/>
                </a:lnTo>
                <a:cubicBezTo>
                  <a:pt x="314325" y="444431"/>
                  <a:pt x="327094" y="457200"/>
                  <a:pt x="342900" y="457200"/>
                </a:cubicBezTo>
                <a:lnTo>
                  <a:pt x="371475" y="457200"/>
                </a:lnTo>
                <a:cubicBezTo>
                  <a:pt x="387281" y="457200"/>
                  <a:pt x="400050" y="444431"/>
                  <a:pt x="400050" y="428625"/>
                </a:cubicBezTo>
                <a:cubicBezTo>
                  <a:pt x="400050" y="412819"/>
                  <a:pt x="387281" y="400050"/>
                  <a:pt x="371475" y="400050"/>
                </a:cubicBezTo>
                <a:lnTo>
                  <a:pt x="371475" y="57150"/>
                </a:lnTo>
                <a:cubicBezTo>
                  <a:pt x="371475" y="25628"/>
                  <a:pt x="345847" y="0"/>
                  <a:pt x="314325" y="0"/>
                </a:cubicBezTo>
                <a:lnTo>
                  <a:pt x="228600" y="0"/>
                </a:lnTo>
                <a:lnTo>
                  <a:pt x="228600" y="0"/>
                </a:lnTo>
                <a:lnTo>
                  <a:pt x="85725" y="0"/>
                </a:lnTo>
                <a:cubicBezTo>
                  <a:pt x="54203" y="0"/>
                  <a:pt x="28575" y="25628"/>
                  <a:pt x="28575" y="57150"/>
                </a:cubicBezTo>
                <a:lnTo>
                  <a:pt x="28575" y="400050"/>
                </a:lnTo>
                <a:cubicBezTo>
                  <a:pt x="12769" y="400050"/>
                  <a:pt x="0" y="412819"/>
                  <a:pt x="0" y="428625"/>
                </a:cubicBezTo>
                <a:cubicBezTo>
                  <a:pt x="0" y="444431"/>
                  <a:pt x="12769" y="457200"/>
                  <a:pt x="28575" y="457200"/>
                </a:cubicBezTo>
                <a:lnTo>
                  <a:pt x="228600" y="457200"/>
                </a:lnTo>
                <a:cubicBezTo>
                  <a:pt x="244406" y="457200"/>
                  <a:pt x="257175" y="444431"/>
                  <a:pt x="257175" y="428625"/>
                </a:cubicBezTo>
                <a:lnTo>
                  <a:pt x="257175" y="57150"/>
                </a:lnTo>
                <a:close/>
                <a:moveTo>
                  <a:pt x="142875" y="228600"/>
                </a:moveTo>
                <a:cubicBezTo>
                  <a:pt x="142875" y="212829"/>
                  <a:pt x="155679" y="200025"/>
                  <a:pt x="171450" y="200025"/>
                </a:cubicBezTo>
                <a:cubicBezTo>
                  <a:pt x="187221" y="200025"/>
                  <a:pt x="200025" y="212829"/>
                  <a:pt x="200025" y="228600"/>
                </a:cubicBezTo>
                <a:cubicBezTo>
                  <a:pt x="200025" y="244371"/>
                  <a:pt x="187221" y="257175"/>
                  <a:pt x="171450" y="257175"/>
                </a:cubicBezTo>
                <a:cubicBezTo>
                  <a:pt x="155679" y="257175"/>
                  <a:pt x="142875" y="244371"/>
                  <a:pt x="142875" y="228600"/>
                </a:cubicBezTo>
                <a:close/>
              </a:path>
            </a:pathLst>
          </a:custGeom>
          <a:solidFill>
            <a:srgbClr val="3C5A8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Text 12"/>
          <p:cNvSpPr/>
          <p:nvPr/>
        </p:nvSpPr>
        <p:spPr>
          <a:xfrm>
            <a:off x="1270000" y="4572000"/>
            <a:ext cx="36576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AWS API Gateway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1270000" y="4927600"/>
            <a:ext cx="36322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Exposes the public API endpoint.</a:t>
            </a: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>
            <a:off x="6197600" y="4241800"/>
            <a:ext cx="5740400" cy="1270000"/>
          </a:xfrm>
          <a:custGeom>
            <a:avLst/>
            <a:gdLst/>
            <a:ahLst/>
            <a:cxnLst/>
            <a:rect l="l" t="t" r="r" b="b"/>
            <a:pathLst>
              <a:path w="5740400" h="1270000">
                <a:moveTo>
                  <a:pt x="101600" y="0"/>
                </a:moveTo>
                <a:lnTo>
                  <a:pt x="5638800" y="0"/>
                </a:lnTo>
                <a:cubicBezTo>
                  <a:pt x="5694875" y="0"/>
                  <a:pt x="5740400" y="45525"/>
                  <a:pt x="5740400" y="101600"/>
                </a:cubicBezTo>
                <a:lnTo>
                  <a:pt x="5740400" y="1168400"/>
                </a:lnTo>
                <a:cubicBezTo>
                  <a:pt x="5740400" y="1224475"/>
                  <a:pt x="5694875" y="1270000"/>
                  <a:pt x="5638800" y="1270000"/>
                </a:cubicBezTo>
                <a:lnTo>
                  <a:pt x="101600" y="1270000"/>
                </a:lnTo>
                <a:cubicBezTo>
                  <a:pt x="45525" y="1270000"/>
                  <a:pt x="0" y="1224475"/>
                  <a:pt x="0" y="11684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9AB3D4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Shape 15"/>
          <p:cNvSpPr/>
          <p:nvPr/>
        </p:nvSpPr>
        <p:spPr>
          <a:xfrm>
            <a:off x="6419850" y="4648200"/>
            <a:ext cx="571500" cy="457200"/>
          </a:xfrm>
          <a:custGeom>
            <a:avLst/>
            <a:gdLst/>
            <a:ahLst/>
            <a:cxnLst/>
            <a:rect l="l" t="t" r="r" b="b"/>
            <a:pathLst>
              <a:path w="571500" h="457200">
                <a:moveTo>
                  <a:pt x="500330" y="211812"/>
                </a:moveTo>
                <a:cubicBezTo>
                  <a:pt x="509617" y="222349"/>
                  <a:pt x="525601" y="224671"/>
                  <a:pt x="537656" y="216724"/>
                </a:cubicBezTo>
                <a:cubicBezTo>
                  <a:pt x="550783" y="207972"/>
                  <a:pt x="554355" y="190202"/>
                  <a:pt x="545604" y="177076"/>
                </a:cubicBezTo>
                <a:lnTo>
                  <a:pt x="502741" y="112782"/>
                </a:lnTo>
                <a:cubicBezTo>
                  <a:pt x="500241" y="109031"/>
                  <a:pt x="496848" y="105906"/>
                  <a:pt x="492829" y="103674"/>
                </a:cubicBezTo>
                <a:lnTo>
                  <a:pt x="313789" y="4197"/>
                </a:lnTo>
                <a:cubicBezTo>
                  <a:pt x="296555" y="-5358"/>
                  <a:pt x="275570" y="-5358"/>
                  <a:pt x="258247" y="4197"/>
                </a:cubicBezTo>
                <a:lnTo>
                  <a:pt x="79296" y="103584"/>
                </a:lnTo>
                <a:cubicBezTo>
                  <a:pt x="74474" y="106263"/>
                  <a:pt x="70634" y="110192"/>
                  <a:pt x="68044" y="115014"/>
                </a:cubicBezTo>
                <a:lnTo>
                  <a:pt x="24735" y="195292"/>
                </a:lnTo>
                <a:cubicBezTo>
                  <a:pt x="13484" y="216188"/>
                  <a:pt x="21342" y="242173"/>
                  <a:pt x="42237" y="253425"/>
                </a:cubicBezTo>
                <a:lnTo>
                  <a:pt x="71705" y="269230"/>
                </a:lnTo>
                <a:lnTo>
                  <a:pt x="71705" y="316825"/>
                </a:lnTo>
                <a:cubicBezTo>
                  <a:pt x="71705" y="337364"/>
                  <a:pt x="82778" y="356384"/>
                  <a:pt x="100638" y="366564"/>
                </a:cubicBezTo>
                <a:lnTo>
                  <a:pt x="257800" y="455593"/>
                </a:lnTo>
                <a:cubicBezTo>
                  <a:pt x="275302" y="465505"/>
                  <a:pt x="296644" y="465505"/>
                  <a:pt x="314146" y="455593"/>
                </a:cubicBezTo>
                <a:lnTo>
                  <a:pt x="471309" y="366564"/>
                </a:lnTo>
                <a:cubicBezTo>
                  <a:pt x="489258" y="356384"/>
                  <a:pt x="500241" y="337453"/>
                  <a:pt x="500241" y="316825"/>
                </a:cubicBezTo>
                <a:lnTo>
                  <a:pt x="500241" y="211901"/>
                </a:lnTo>
                <a:close/>
                <a:moveTo>
                  <a:pt x="286018" y="203061"/>
                </a:moveTo>
                <a:lnTo>
                  <a:pt x="151983" y="128588"/>
                </a:lnTo>
                <a:lnTo>
                  <a:pt x="286018" y="54114"/>
                </a:lnTo>
                <a:lnTo>
                  <a:pt x="420053" y="128588"/>
                </a:lnTo>
                <a:lnTo>
                  <a:pt x="286018" y="203061"/>
                </a:lnTo>
                <a:close/>
                <a:moveTo>
                  <a:pt x="248960" y="247888"/>
                </a:moveTo>
                <a:lnTo>
                  <a:pt x="229939" y="289143"/>
                </a:lnTo>
                <a:lnTo>
                  <a:pt x="81885" y="209848"/>
                </a:lnTo>
                <a:lnTo>
                  <a:pt x="104567" y="167700"/>
                </a:lnTo>
                <a:lnTo>
                  <a:pt x="248960" y="247888"/>
                </a:lnTo>
                <a:close/>
              </a:path>
            </a:pathLst>
          </a:custGeom>
          <a:solidFill>
            <a:srgbClr val="3C5A8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9" name="Text 16"/>
          <p:cNvSpPr/>
          <p:nvPr/>
        </p:nvSpPr>
        <p:spPr>
          <a:xfrm>
            <a:off x="7213600" y="4572000"/>
            <a:ext cx="36957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AWS S3</a:t>
            </a:r>
            <a:endParaRPr lang="en-US" sz="1600" dirty="0"/>
          </a:p>
        </p:txBody>
      </p:sp>
      <p:sp>
        <p:nvSpPr>
          <p:cNvPr id="20" name="Text 17"/>
          <p:cNvSpPr/>
          <p:nvPr/>
        </p:nvSpPr>
        <p:spPr>
          <a:xfrm>
            <a:off x="7213600" y="4927600"/>
            <a:ext cx="36703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Static frontend hosting</a:t>
            </a:r>
            <a:r>
              <a:rPr lang="en-US" sz="1400" b="1" dirty="0">
                <a:solidFill>
                  <a:srgbClr val="678BC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)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19:57:31-d2nf5ap8bjvh7rlivs4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0805" y="-107950"/>
            <a:ext cx="12311380" cy="697865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54000" y="1244600"/>
            <a:ext cx="58674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600" b="1" dirty="0">
                <a:solidFill>
                  <a:srgbClr val="3C5A8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Key Empirical Findings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254000" y="1955800"/>
            <a:ext cx="57404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Our analysis reveals a critical insight: the safest route is often only slightly slower.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254000" y="2870200"/>
            <a:ext cx="5638800" cy="1270000"/>
          </a:xfrm>
          <a:custGeom>
            <a:avLst/>
            <a:gdLst/>
            <a:ahLst/>
            <a:cxnLst/>
            <a:rect l="l" t="t" r="r" b="b"/>
            <a:pathLst>
              <a:path w="5638800" h="1270000">
                <a:moveTo>
                  <a:pt x="101600" y="0"/>
                </a:moveTo>
                <a:lnTo>
                  <a:pt x="5537200" y="0"/>
                </a:lnTo>
                <a:cubicBezTo>
                  <a:pt x="5593275" y="0"/>
                  <a:pt x="5638800" y="45525"/>
                  <a:pt x="5638800" y="101600"/>
                </a:cubicBezTo>
                <a:lnTo>
                  <a:pt x="5638800" y="1168400"/>
                </a:lnTo>
                <a:cubicBezTo>
                  <a:pt x="5638800" y="1224475"/>
                  <a:pt x="5593275" y="1270000"/>
                  <a:pt x="5537200" y="1270000"/>
                </a:cubicBezTo>
                <a:lnTo>
                  <a:pt x="101600" y="1270000"/>
                </a:lnTo>
                <a:cubicBezTo>
                  <a:pt x="45525" y="1270000"/>
                  <a:pt x="0" y="1224475"/>
                  <a:pt x="0" y="11684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9AB3D4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457200" y="3073400"/>
            <a:ext cx="53467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3C5A8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Time Penalty vs. Safety Gain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457200" y="3429000"/>
            <a:ext cx="53213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Safest routes are typically just </a:t>
            </a:r>
            <a:r>
              <a:rPr lang="en-US" sz="1400" b="1" dirty="0">
                <a:solidFill>
                  <a:srgbClr val="678BC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1-3 minutes slower</a:t>
            </a:r>
            <a:r>
              <a:rPr lang="en-US" sz="14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but pass through significantly fewer crash clusters and hazards.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254000" y="4343400"/>
            <a:ext cx="5638800" cy="1270000"/>
          </a:xfrm>
          <a:custGeom>
            <a:avLst/>
            <a:gdLst/>
            <a:ahLst/>
            <a:cxnLst/>
            <a:rect l="l" t="t" r="r" b="b"/>
            <a:pathLst>
              <a:path w="5638800" h="1270000">
                <a:moveTo>
                  <a:pt x="101600" y="0"/>
                </a:moveTo>
                <a:lnTo>
                  <a:pt x="5537200" y="0"/>
                </a:lnTo>
                <a:cubicBezTo>
                  <a:pt x="5593275" y="0"/>
                  <a:pt x="5638800" y="45525"/>
                  <a:pt x="5638800" y="101600"/>
                </a:cubicBezTo>
                <a:lnTo>
                  <a:pt x="5638800" y="1168400"/>
                </a:lnTo>
                <a:cubicBezTo>
                  <a:pt x="5638800" y="1224475"/>
                  <a:pt x="5593275" y="1270000"/>
                  <a:pt x="5537200" y="1270000"/>
                </a:cubicBezTo>
                <a:lnTo>
                  <a:pt x="101600" y="1270000"/>
                </a:lnTo>
                <a:cubicBezTo>
                  <a:pt x="45525" y="1270000"/>
                  <a:pt x="0" y="1224475"/>
                  <a:pt x="0" y="11684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9AB3D4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6"/>
          <p:cNvSpPr/>
          <p:nvPr/>
        </p:nvSpPr>
        <p:spPr>
          <a:xfrm>
            <a:off x="457200" y="4546600"/>
            <a:ext cx="53467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3C5A8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Traditional Engines Overlook Risk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457200" y="4902200"/>
            <a:ext cx="53213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Several "fastest" routes were revealed to be high-risk, proving Saferide's value in surfacing safer alternatives.</a:t>
            </a:r>
            <a:endParaRPr lang="en-US" sz="1600" dirty="0"/>
          </a:p>
        </p:txBody>
      </p:sp>
      <p:pic>
        <p:nvPicPr>
          <p:cNvPr id="13" name="Picture 12" descr="Screens screenshot of a route&#10;&#10;AI-generated content may be incorrect.">
            <a:extLst>
              <a:ext uri="{FF2B5EF4-FFF2-40B4-BE49-F238E27FC236}">
                <a16:creationId xmlns:a16="http://schemas.microsoft.com/office/drawing/2014/main" id="{C64D03CD-AA66-3C8D-458B-1992B49068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1722" y="170821"/>
            <a:ext cx="3464462" cy="6201577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19:57:31-d2nf5ap8bjvh7rlivs4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0805" y="-107950"/>
            <a:ext cx="12311380" cy="697865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39700" y="939800"/>
            <a:ext cx="119126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3600" b="1" dirty="0">
                <a:solidFill>
                  <a:srgbClr val="3C5A8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Live Demo Walkthrough</a:t>
            </a:r>
            <a:endParaRPr lang="en-US" sz="1600" dirty="0"/>
          </a:p>
        </p:txBody>
      </p:sp>
      <p:sp>
        <p:nvSpPr>
          <p:cNvPr id="4" name="Shape 1"/>
          <p:cNvSpPr/>
          <p:nvPr/>
        </p:nvSpPr>
        <p:spPr>
          <a:xfrm>
            <a:off x="254000" y="1752600"/>
            <a:ext cx="0" cy="711200"/>
          </a:xfrm>
          <a:prstGeom prst="line">
            <a:avLst/>
          </a:prstGeom>
          <a:noFill/>
          <a:ln w="50800">
            <a:solidFill>
              <a:srgbClr val="3C5A85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en-US"/>
          </a:p>
        </p:txBody>
      </p:sp>
      <p:sp>
        <p:nvSpPr>
          <p:cNvPr id="5" name="Shape 2"/>
          <p:cNvSpPr/>
          <p:nvPr/>
        </p:nvSpPr>
        <p:spPr>
          <a:xfrm>
            <a:off x="254000" y="1752600"/>
            <a:ext cx="11633200" cy="711200"/>
          </a:xfrm>
          <a:custGeom>
            <a:avLst/>
            <a:gdLst/>
            <a:ahLst/>
            <a:cxnLst/>
            <a:rect l="l" t="t" r="r" b="b"/>
            <a:pathLst>
              <a:path w="11633200" h="711200">
                <a:moveTo>
                  <a:pt x="0" y="0"/>
                </a:moveTo>
                <a:lnTo>
                  <a:pt x="11531598" y="0"/>
                </a:lnTo>
                <a:cubicBezTo>
                  <a:pt x="11587711" y="0"/>
                  <a:pt x="11633200" y="45489"/>
                  <a:pt x="11633200" y="101602"/>
                </a:cubicBezTo>
                <a:lnTo>
                  <a:pt x="11633200" y="609598"/>
                </a:lnTo>
                <a:cubicBezTo>
                  <a:pt x="11633200" y="665711"/>
                  <a:pt x="11587711" y="711200"/>
                  <a:pt x="11531598" y="711200"/>
                </a:cubicBezTo>
                <a:lnTo>
                  <a:pt x="0" y="711200"/>
                </a:lnTo>
                <a:lnTo>
                  <a:pt x="0" y="0"/>
                </a:lnTo>
                <a:close/>
              </a:path>
            </a:pathLst>
          </a:custGeom>
          <a:solidFill>
            <a:srgbClr val="3C5A85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Shape 3"/>
          <p:cNvSpPr/>
          <p:nvPr/>
        </p:nvSpPr>
        <p:spPr>
          <a:xfrm>
            <a:off x="457200" y="1905000"/>
            <a:ext cx="406400" cy="406400"/>
          </a:xfrm>
          <a:custGeom>
            <a:avLst/>
            <a:gdLst/>
            <a:ahLst/>
            <a:cxnLst/>
            <a:rect l="l" t="t" r="r" b="b"/>
            <a:pathLst>
              <a:path w="406400" h="406400">
                <a:moveTo>
                  <a:pt x="203200" y="0"/>
                </a:moveTo>
                <a:lnTo>
                  <a:pt x="203200" y="0"/>
                </a:lnTo>
                <a:cubicBezTo>
                  <a:pt x="315349" y="0"/>
                  <a:pt x="406400" y="91051"/>
                  <a:pt x="406400" y="203200"/>
                </a:cubicBezTo>
                <a:lnTo>
                  <a:pt x="406400" y="203200"/>
                </a:lnTo>
                <a:cubicBezTo>
                  <a:pt x="406400" y="315349"/>
                  <a:pt x="315349" y="406400"/>
                  <a:pt x="203200" y="406400"/>
                </a:cubicBezTo>
                <a:lnTo>
                  <a:pt x="203200" y="406400"/>
                </a:lnTo>
                <a:cubicBezTo>
                  <a:pt x="91051" y="406400"/>
                  <a:pt x="0" y="315349"/>
                  <a:pt x="0" y="203200"/>
                </a:cubicBezTo>
                <a:lnTo>
                  <a:pt x="0" y="203200"/>
                </a:lnTo>
                <a:cubicBezTo>
                  <a:pt x="0" y="91051"/>
                  <a:pt x="91051" y="0"/>
                  <a:pt x="203200" y="0"/>
                </a:cubicBezTo>
                <a:close/>
              </a:path>
            </a:pathLst>
          </a:custGeom>
          <a:solidFill>
            <a:srgbClr val="3C5A8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4"/>
          <p:cNvSpPr/>
          <p:nvPr/>
        </p:nvSpPr>
        <p:spPr>
          <a:xfrm>
            <a:off x="406400" y="1905000"/>
            <a:ext cx="5080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1066800" y="1955800"/>
            <a:ext cx="59309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Enter two locations. The app requests route options from OSRM.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254000" y="2616200"/>
            <a:ext cx="0" cy="711200"/>
          </a:xfrm>
          <a:prstGeom prst="line">
            <a:avLst/>
          </a:prstGeom>
          <a:noFill/>
          <a:ln w="50800">
            <a:solidFill>
              <a:srgbClr val="3C5A85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en-US"/>
          </a:p>
        </p:txBody>
      </p:sp>
      <p:sp>
        <p:nvSpPr>
          <p:cNvPr id="10" name="Shape 7"/>
          <p:cNvSpPr/>
          <p:nvPr/>
        </p:nvSpPr>
        <p:spPr>
          <a:xfrm>
            <a:off x="254000" y="2616200"/>
            <a:ext cx="11633200" cy="711200"/>
          </a:xfrm>
          <a:custGeom>
            <a:avLst/>
            <a:gdLst/>
            <a:ahLst/>
            <a:cxnLst/>
            <a:rect l="l" t="t" r="r" b="b"/>
            <a:pathLst>
              <a:path w="11633200" h="711200">
                <a:moveTo>
                  <a:pt x="0" y="0"/>
                </a:moveTo>
                <a:lnTo>
                  <a:pt x="11531598" y="0"/>
                </a:lnTo>
                <a:cubicBezTo>
                  <a:pt x="11587711" y="0"/>
                  <a:pt x="11633200" y="45489"/>
                  <a:pt x="11633200" y="101602"/>
                </a:cubicBezTo>
                <a:lnTo>
                  <a:pt x="11633200" y="609598"/>
                </a:lnTo>
                <a:cubicBezTo>
                  <a:pt x="11633200" y="665711"/>
                  <a:pt x="11587711" y="711200"/>
                  <a:pt x="11531598" y="711200"/>
                </a:cubicBezTo>
                <a:lnTo>
                  <a:pt x="0" y="711200"/>
                </a:lnTo>
                <a:lnTo>
                  <a:pt x="0" y="0"/>
                </a:lnTo>
                <a:close/>
              </a:path>
            </a:pathLst>
          </a:custGeom>
          <a:solidFill>
            <a:srgbClr val="3C5A85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Shape 8"/>
          <p:cNvSpPr/>
          <p:nvPr/>
        </p:nvSpPr>
        <p:spPr>
          <a:xfrm>
            <a:off x="457200" y="2768600"/>
            <a:ext cx="406400" cy="406400"/>
          </a:xfrm>
          <a:custGeom>
            <a:avLst/>
            <a:gdLst/>
            <a:ahLst/>
            <a:cxnLst/>
            <a:rect l="l" t="t" r="r" b="b"/>
            <a:pathLst>
              <a:path w="406400" h="406400">
                <a:moveTo>
                  <a:pt x="203200" y="0"/>
                </a:moveTo>
                <a:lnTo>
                  <a:pt x="203200" y="0"/>
                </a:lnTo>
                <a:cubicBezTo>
                  <a:pt x="315349" y="0"/>
                  <a:pt x="406400" y="91051"/>
                  <a:pt x="406400" y="203200"/>
                </a:cubicBezTo>
                <a:lnTo>
                  <a:pt x="406400" y="203200"/>
                </a:lnTo>
                <a:cubicBezTo>
                  <a:pt x="406400" y="315349"/>
                  <a:pt x="315349" y="406400"/>
                  <a:pt x="203200" y="406400"/>
                </a:cubicBezTo>
                <a:lnTo>
                  <a:pt x="203200" y="406400"/>
                </a:lnTo>
                <a:cubicBezTo>
                  <a:pt x="91051" y="406400"/>
                  <a:pt x="0" y="315349"/>
                  <a:pt x="0" y="203200"/>
                </a:cubicBezTo>
                <a:lnTo>
                  <a:pt x="0" y="203200"/>
                </a:lnTo>
                <a:cubicBezTo>
                  <a:pt x="0" y="91051"/>
                  <a:pt x="91051" y="0"/>
                  <a:pt x="203200" y="0"/>
                </a:cubicBezTo>
                <a:close/>
              </a:path>
            </a:pathLst>
          </a:custGeom>
          <a:solidFill>
            <a:srgbClr val="3C5A8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Text 9"/>
          <p:cNvSpPr/>
          <p:nvPr/>
        </p:nvSpPr>
        <p:spPr>
          <a:xfrm>
            <a:off x="406400" y="2768600"/>
            <a:ext cx="5080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1066800" y="2819400"/>
            <a:ext cx="62992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Map displays color-coded routes (Green, Yellow, Red) based on risk.</a:t>
            </a:r>
            <a:endParaRPr lang="en-US" sz="1600" dirty="0"/>
          </a:p>
        </p:txBody>
      </p:sp>
      <p:sp>
        <p:nvSpPr>
          <p:cNvPr id="14" name="Shape 11"/>
          <p:cNvSpPr/>
          <p:nvPr/>
        </p:nvSpPr>
        <p:spPr>
          <a:xfrm>
            <a:off x="254000" y="3479800"/>
            <a:ext cx="0" cy="711200"/>
          </a:xfrm>
          <a:prstGeom prst="line">
            <a:avLst/>
          </a:prstGeom>
          <a:noFill/>
          <a:ln w="50800">
            <a:solidFill>
              <a:srgbClr val="3C5A85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en-US"/>
          </a:p>
        </p:txBody>
      </p:sp>
      <p:sp>
        <p:nvSpPr>
          <p:cNvPr id="15" name="Shape 12"/>
          <p:cNvSpPr/>
          <p:nvPr/>
        </p:nvSpPr>
        <p:spPr>
          <a:xfrm>
            <a:off x="254000" y="3479800"/>
            <a:ext cx="11633200" cy="711200"/>
          </a:xfrm>
          <a:custGeom>
            <a:avLst/>
            <a:gdLst/>
            <a:ahLst/>
            <a:cxnLst/>
            <a:rect l="l" t="t" r="r" b="b"/>
            <a:pathLst>
              <a:path w="11633200" h="711200">
                <a:moveTo>
                  <a:pt x="0" y="0"/>
                </a:moveTo>
                <a:lnTo>
                  <a:pt x="11531598" y="0"/>
                </a:lnTo>
                <a:cubicBezTo>
                  <a:pt x="11587711" y="0"/>
                  <a:pt x="11633200" y="45489"/>
                  <a:pt x="11633200" y="101602"/>
                </a:cubicBezTo>
                <a:lnTo>
                  <a:pt x="11633200" y="609598"/>
                </a:lnTo>
                <a:cubicBezTo>
                  <a:pt x="11633200" y="665711"/>
                  <a:pt x="11587711" y="711200"/>
                  <a:pt x="11531598" y="711200"/>
                </a:cubicBezTo>
                <a:lnTo>
                  <a:pt x="0" y="711200"/>
                </a:lnTo>
                <a:lnTo>
                  <a:pt x="0" y="0"/>
                </a:lnTo>
                <a:close/>
              </a:path>
            </a:pathLst>
          </a:custGeom>
          <a:solidFill>
            <a:srgbClr val="3C5A85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Shape 13"/>
          <p:cNvSpPr/>
          <p:nvPr/>
        </p:nvSpPr>
        <p:spPr>
          <a:xfrm>
            <a:off x="457200" y="3632200"/>
            <a:ext cx="406400" cy="406400"/>
          </a:xfrm>
          <a:custGeom>
            <a:avLst/>
            <a:gdLst/>
            <a:ahLst/>
            <a:cxnLst/>
            <a:rect l="l" t="t" r="r" b="b"/>
            <a:pathLst>
              <a:path w="406400" h="406400">
                <a:moveTo>
                  <a:pt x="203200" y="0"/>
                </a:moveTo>
                <a:lnTo>
                  <a:pt x="203200" y="0"/>
                </a:lnTo>
                <a:cubicBezTo>
                  <a:pt x="315349" y="0"/>
                  <a:pt x="406400" y="91051"/>
                  <a:pt x="406400" y="203200"/>
                </a:cubicBezTo>
                <a:lnTo>
                  <a:pt x="406400" y="203200"/>
                </a:lnTo>
                <a:cubicBezTo>
                  <a:pt x="406400" y="315349"/>
                  <a:pt x="315349" y="406400"/>
                  <a:pt x="203200" y="406400"/>
                </a:cubicBezTo>
                <a:lnTo>
                  <a:pt x="203200" y="406400"/>
                </a:lnTo>
                <a:cubicBezTo>
                  <a:pt x="91051" y="406400"/>
                  <a:pt x="0" y="315349"/>
                  <a:pt x="0" y="203200"/>
                </a:cubicBezTo>
                <a:lnTo>
                  <a:pt x="0" y="203200"/>
                </a:lnTo>
                <a:cubicBezTo>
                  <a:pt x="0" y="91051"/>
                  <a:pt x="91051" y="0"/>
                  <a:pt x="203200" y="0"/>
                </a:cubicBezTo>
                <a:close/>
              </a:path>
            </a:pathLst>
          </a:custGeom>
          <a:solidFill>
            <a:srgbClr val="3C5A8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Text 14"/>
          <p:cNvSpPr/>
          <p:nvPr/>
        </p:nvSpPr>
        <p:spPr>
          <a:xfrm>
            <a:off x="406400" y="3632200"/>
            <a:ext cx="5080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</a:t>
            </a:r>
            <a:endParaRPr lang="en-US" sz="1600" dirty="0"/>
          </a:p>
        </p:txBody>
      </p:sp>
      <p:sp>
        <p:nvSpPr>
          <p:cNvPr id="18" name="Text 15"/>
          <p:cNvSpPr/>
          <p:nvPr/>
        </p:nvSpPr>
        <p:spPr>
          <a:xfrm>
            <a:off x="1066800" y="3683000"/>
            <a:ext cx="6604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Hover for details: crash counts, hazard types, and risk score breakdown.</a:t>
            </a:r>
            <a:endParaRPr lang="en-US" sz="1600" dirty="0"/>
          </a:p>
        </p:txBody>
      </p:sp>
      <p:sp>
        <p:nvSpPr>
          <p:cNvPr id="19" name="Shape 16"/>
          <p:cNvSpPr/>
          <p:nvPr/>
        </p:nvSpPr>
        <p:spPr>
          <a:xfrm>
            <a:off x="254000" y="4343400"/>
            <a:ext cx="0" cy="711200"/>
          </a:xfrm>
          <a:prstGeom prst="line">
            <a:avLst/>
          </a:prstGeom>
          <a:noFill/>
          <a:ln w="50800">
            <a:solidFill>
              <a:srgbClr val="3C5A85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en-US"/>
          </a:p>
        </p:txBody>
      </p:sp>
      <p:sp>
        <p:nvSpPr>
          <p:cNvPr id="20" name="Shape 17"/>
          <p:cNvSpPr/>
          <p:nvPr/>
        </p:nvSpPr>
        <p:spPr>
          <a:xfrm>
            <a:off x="254000" y="4343400"/>
            <a:ext cx="11633200" cy="711200"/>
          </a:xfrm>
          <a:custGeom>
            <a:avLst/>
            <a:gdLst/>
            <a:ahLst/>
            <a:cxnLst/>
            <a:rect l="l" t="t" r="r" b="b"/>
            <a:pathLst>
              <a:path w="11633200" h="711200">
                <a:moveTo>
                  <a:pt x="0" y="0"/>
                </a:moveTo>
                <a:lnTo>
                  <a:pt x="11531598" y="0"/>
                </a:lnTo>
                <a:cubicBezTo>
                  <a:pt x="11587711" y="0"/>
                  <a:pt x="11633200" y="45489"/>
                  <a:pt x="11633200" y="101602"/>
                </a:cubicBezTo>
                <a:lnTo>
                  <a:pt x="11633200" y="609598"/>
                </a:lnTo>
                <a:cubicBezTo>
                  <a:pt x="11633200" y="665711"/>
                  <a:pt x="11587711" y="711200"/>
                  <a:pt x="11531598" y="711200"/>
                </a:cubicBezTo>
                <a:lnTo>
                  <a:pt x="0" y="711200"/>
                </a:lnTo>
                <a:lnTo>
                  <a:pt x="0" y="0"/>
                </a:lnTo>
                <a:close/>
              </a:path>
            </a:pathLst>
          </a:custGeom>
          <a:solidFill>
            <a:srgbClr val="3C5A85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1" name="Shape 18"/>
          <p:cNvSpPr/>
          <p:nvPr/>
        </p:nvSpPr>
        <p:spPr>
          <a:xfrm>
            <a:off x="457200" y="4495800"/>
            <a:ext cx="406400" cy="406400"/>
          </a:xfrm>
          <a:custGeom>
            <a:avLst/>
            <a:gdLst/>
            <a:ahLst/>
            <a:cxnLst/>
            <a:rect l="l" t="t" r="r" b="b"/>
            <a:pathLst>
              <a:path w="406400" h="406400">
                <a:moveTo>
                  <a:pt x="203200" y="0"/>
                </a:moveTo>
                <a:lnTo>
                  <a:pt x="203200" y="0"/>
                </a:lnTo>
                <a:cubicBezTo>
                  <a:pt x="315349" y="0"/>
                  <a:pt x="406400" y="91051"/>
                  <a:pt x="406400" y="203200"/>
                </a:cubicBezTo>
                <a:lnTo>
                  <a:pt x="406400" y="203200"/>
                </a:lnTo>
                <a:cubicBezTo>
                  <a:pt x="406400" y="315349"/>
                  <a:pt x="315349" y="406400"/>
                  <a:pt x="203200" y="406400"/>
                </a:cubicBezTo>
                <a:lnTo>
                  <a:pt x="203200" y="406400"/>
                </a:lnTo>
                <a:cubicBezTo>
                  <a:pt x="91051" y="406400"/>
                  <a:pt x="0" y="315349"/>
                  <a:pt x="0" y="203200"/>
                </a:cubicBezTo>
                <a:lnTo>
                  <a:pt x="0" y="203200"/>
                </a:lnTo>
                <a:cubicBezTo>
                  <a:pt x="0" y="91051"/>
                  <a:pt x="91051" y="0"/>
                  <a:pt x="203200" y="0"/>
                </a:cubicBezTo>
                <a:close/>
              </a:path>
            </a:pathLst>
          </a:custGeom>
          <a:solidFill>
            <a:srgbClr val="3C5A8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2" name="Text 19"/>
          <p:cNvSpPr/>
          <p:nvPr/>
        </p:nvSpPr>
        <p:spPr>
          <a:xfrm>
            <a:off x="406400" y="4495800"/>
            <a:ext cx="5080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4</a:t>
            </a:r>
            <a:endParaRPr lang="en-US" sz="1600" dirty="0"/>
          </a:p>
        </p:txBody>
      </p:sp>
      <p:sp>
        <p:nvSpPr>
          <p:cNvPr id="23" name="Text 20"/>
          <p:cNvSpPr/>
          <p:nvPr/>
        </p:nvSpPr>
        <p:spPr>
          <a:xfrm>
            <a:off x="1066800" y="4546600"/>
            <a:ext cx="59817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</a:t>
            </a:r>
            <a:r>
              <a:rPr lang="en-US" sz="1600" b="1" dirty="0">
                <a:solidFill>
                  <a:srgbClr val="678BC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"WINNER" route (Green)</a:t>
            </a:r>
            <a:r>
              <a:rPr lang="en-US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is highlighted as the safest option.</a:t>
            </a:r>
            <a:endParaRPr lang="en-US" sz="1600" dirty="0"/>
          </a:p>
        </p:txBody>
      </p:sp>
      <p:sp>
        <p:nvSpPr>
          <p:cNvPr id="24" name="Shape 21"/>
          <p:cNvSpPr/>
          <p:nvPr/>
        </p:nvSpPr>
        <p:spPr>
          <a:xfrm>
            <a:off x="254000" y="5207000"/>
            <a:ext cx="0" cy="711200"/>
          </a:xfrm>
          <a:prstGeom prst="line">
            <a:avLst/>
          </a:prstGeom>
          <a:noFill/>
          <a:ln w="50800">
            <a:solidFill>
              <a:srgbClr val="3C5A85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en-US"/>
          </a:p>
        </p:txBody>
      </p:sp>
      <p:sp>
        <p:nvSpPr>
          <p:cNvPr id="25" name="Shape 22"/>
          <p:cNvSpPr/>
          <p:nvPr/>
        </p:nvSpPr>
        <p:spPr>
          <a:xfrm>
            <a:off x="254000" y="5207000"/>
            <a:ext cx="11633200" cy="711200"/>
          </a:xfrm>
          <a:custGeom>
            <a:avLst/>
            <a:gdLst/>
            <a:ahLst/>
            <a:cxnLst/>
            <a:rect l="l" t="t" r="r" b="b"/>
            <a:pathLst>
              <a:path w="11633200" h="711200">
                <a:moveTo>
                  <a:pt x="0" y="0"/>
                </a:moveTo>
                <a:lnTo>
                  <a:pt x="11531598" y="0"/>
                </a:lnTo>
                <a:cubicBezTo>
                  <a:pt x="11587711" y="0"/>
                  <a:pt x="11633200" y="45489"/>
                  <a:pt x="11633200" y="101602"/>
                </a:cubicBezTo>
                <a:lnTo>
                  <a:pt x="11633200" y="609598"/>
                </a:lnTo>
                <a:cubicBezTo>
                  <a:pt x="11633200" y="665711"/>
                  <a:pt x="11587711" y="711200"/>
                  <a:pt x="11531598" y="711200"/>
                </a:cubicBezTo>
                <a:lnTo>
                  <a:pt x="0" y="711200"/>
                </a:lnTo>
                <a:lnTo>
                  <a:pt x="0" y="0"/>
                </a:lnTo>
                <a:close/>
              </a:path>
            </a:pathLst>
          </a:custGeom>
          <a:solidFill>
            <a:srgbClr val="3C5A85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6" name="Shape 23"/>
          <p:cNvSpPr/>
          <p:nvPr/>
        </p:nvSpPr>
        <p:spPr>
          <a:xfrm>
            <a:off x="457200" y="5359400"/>
            <a:ext cx="406400" cy="406400"/>
          </a:xfrm>
          <a:custGeom>
            <a:avLst/>
            <a:gdLst/>
            <a:ahLst/>
            <a:cxnLst/>
            <a:rect l="l" t="t" r="r" b="b"/>
            <a:pathLst>
              <a:path w="406400" h="406400">
                <a:moveTo>
                  <a:pt x="203200" y="0"/>
                </a:moveTo>
                <a:lnTo>
                  <a:pt x="203200" y="0"/>
                </a:lnTo>
                <a:cubicBezTo>
                  <a:pt x="315349" y="0"/>
                  <a:pt x="406400" y="91051"/>
                  <a:pt x="406400" y="203200"/>
                </a:cubicBezTo>
                <a:lnTo>
                  <a:pt x="406400" y="203200"/>
                </a:lnTo>
                <a:cubicBezTo>
                  <a:pt x="406400" y="315349"/>
                  <a:pt x="315349" y="406400"/>
                  <a:pt x="203200" y="406400"/>
                </a:cubicBezTo>
                <a:lnTo>
                  <a:pt x="203200" y="406400"/>
                </a:lnTo>
                <a:cubicBezTo>
                  <a:pt x="91051" y="406400"/>
                  <a:pt x="0" y="315349"/>
                  <a:pt x="0" y="203200"/>
                </a:cubicBezTo>
                <a:lnTo>
                  <a:pt x="0" y="203200"/>
                </a:lnTo>
                <a:cubicBezTo>
                  <a:pt x="0" y="91051"/>
                  <a:pt x="91051" y="0"/>
                  <a:pt x="203200" y="0"/>
                </a:cubicBezTo>
                <a:close/>
              </a:path>
            </a:pathLst>
          </a:custGeom>
          <a:solidFill>
            <a:srgbClr val="3C5A8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7" name="Text 24"/>
          <p:cNvSpPr/>
          <p:nvPr/>
        </p:nvSpPr>
        <p:spPr>
          <a:xfrm>
            <a:off x="406400" y="5359400"/>
            <a:ext cx="5080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5</a:t>
            </a:r>
            <a:endParaRPr lang="en-US" sz="1600" dirty="0"/>
          </a:p>
        </p:txBody>
      </p:sp>
      <p:sp>
        <p:nvSpPr>
          <p:cNvPr id="28" name="Text 25"/>
          <p:cNvSpPr/>
          <p:nvPr/>
        </p:nvSpPr>
        <p:spPr>
          <a:xfrm>
            <a:off x="1066800" y="5410200"/>
            <a:ext cx="61722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Contextual heatmaps and hazard markers justify the safety ranking.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gradFill flip="none" rotWithShape="0">
          <a:gsLst>
            <a:gs pos="0">
              <a:srgbClr val="94B9FF">
                <a:alpha val="0"/>
              </a:srgbClr>
            </a:gs>
            <a:gs pos="9000">
              <a:srgbClr val="94B9FF">
                <a:alpha val="0"/>
              </a:srgbClr>
            </a:gs>
            <a:gs pos="40000">
              <a:srgbClr val="94B9FF">
                <a:alpha val="11000"/>
              </a:srgbClr>
            </a:gs>
            <a:gs pos="63000">
              <a:srgbClr val="94B9FF">
                <a:alpha val="9000"/>
              </a:srgbClr>
            </a:gs>
            <a:gs pos="84000">
              <a:srgbClr val="94B9FF">
                <a:alpha val="46000"/>
              </a:srgbClr>
            </a:gs>
            <a:gs pos="100000">
              <a:srgbClr val="94B9FF">
                <a:alpha val="46000"/>
              </a:srgbClr>
            </a:gs>
          </a:gsLst>
          <a:lin ang="6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19:57:29-d2nf5a98bjvh7rlivrvg.png"/>
          <p:cNvPicPr>
            <a:picLocks noChangeAspect="1"/>
          </p:cNvPicPr>
          <p:nvPr/>
        </p:nvPicPr>
        <p:blipFill>
          <a:blip r:embed="rId3"/>
          <a:srcRect l="20060" t="9520" b="9520"/>
          <a:stretch/>
        </p:blipFill>
        <p:spPr>
          <a:xfrm>
            <a:off x="3559810" y="0"/>
            <a:ext cx="6771640" cy="6858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8-27-19:57:29-d2nf5a98bjvh7rlivru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3620" y="2388552"/>
            <a:ext cx="1600200" cy="1651000"/>
          </a:xfrm>
          <a:prstGeom prst="rect">
            <a:avLst/>
          </a:prstGeom>
        </p:spPr>
      </p:pic>
      <p:sp>
        <p:nvSpPr>
          <p:cNvPr id="4" name="Shape 0"/>
          <p:cNvSpPr/>
          <p:nvPr/>
        </p:nvSpPr>
        <p:spPr>
          <a:xfrm>
            <a:off x="1504315" y="2848610"/>
            <a:ext cx="1320165" cy="1334770"/>
          </a:xfrm>
          <a:prstGeom prst="ellipse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1"/>
          <p:cNvSpPr/>
          <p:nvPr/>
        </p:nvSpPr>
        <p:spPr>
          <a:xfrm>
            <a:off x="1504315" y="2848610"/>
            <a:ext cx="1320165" cy="13347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2"/>
          <p:cNvSpPr/>
          <p:nvPr/>
        </p:nvSpPr>
        <p:spPr>
          <a:xfrm>
            <a:off x="1509395" y="2843530"/>
            <a:ext cx="1320165" cy="1334770"/>
          </a:xfrm>
          <a:prstGeom prst="ellipse">
            <a:avLst/>
          </a:prstGeom>
          <a:gradFill flip="none" rotWithShape="1">
            <a:gsLst>
              <a:gs pos="0">
                <a:srgbClr val="D1DCF2">
                  <a:alpha val="84000"/>
                </a:srgbClr>
              </a:gs>
              <a:gs pos="2000">
                <a:srgbClr val="D1DCF2">
                  <a:alpha val="84000"/>
                </a:srgbClr>
              </a:gs>
              <a:gs pos="55000">
                <a:srgbClr val="4874CB">
                  <a:alpha val="69000"/>
                </a:srgbClr>
              </a:gs>
              <a:gs pos="100000">
                <a:srgbClr val="345FB6"/>
              </a:gs>
            </a:gsLst>
            <a:path path="circle">
              <a:fillToRect r="100000" b="100000"/>
            </a:path>
            <a:tileRect l="-100000" t="-100000"/>
          </a:gradFill>
          <a:ln/>
          <a:effectLst>
            <a:outerShdw blurRad="304800" dist="184847" dir="2700000" algn="bl" rotWithShape="0">
              <a:srgbClr val="2E54A1">
                <a:alpha val="23922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7" name="Text 3"/>
          <p:cNvSpPr/>
          <p:nvPr/>
        </p:nvSpPr>
        <p:spPr>
          <a:xfrm>
            <a:off x="1509395" y="2843530"/>
            <a:ext cx="1320165" cy="13347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Text 4"/>
          <p:cNvSpPr/>
          <p:nvPr/>
        </p:nvSpPr>
        <p:spPr>
          <a:xfrm>
            <a:off x="1504315" y="3018790"/>
            <a:ext cx="1320165" cy="99314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r>
              <a:rPr lang="en-US" sz="4800" b="1" dirty="0">
                <a:solidFill>
                  <a:srgbClr val="FFFFFF"/>
                </a:solidFill>
                <a:latin typeface="Arial Black" pitchFamily="34" charset="0"/>
                <a:ea typeface="Arial Black" pitchFamily="34" charset="-122"/>
                <a:cs typeface="Arial Black" pitchFamily="34" charset="-120"/>
              </a:rPr>
              <a:t>06</a:t>
            </a:r>
            <a:endParaRPr lang="en-US" sz="1600" dirty="0"/>
          </a:p>
        </p:txBody>
      </p:sp>
      <p:sp>
        <p:nvSpPr>
          <p:cNvPr id="9" name="Text 5"/>
          <p:cNvSpPr/>
          <p:nvPr/>
        </p:nvSpPr>
        <p:spPr>
          <a:xfrm>
            <a:off x="3142615" y="3230880"/>
            <a:ext cx="8497570" cy="70675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1" dirty="0">
                <a:solidFill>
                  <a:srgbClr val="4874C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Next Steps</a:t>
            </a:r>
            <a:endParaRPr lang="en-US" sz="1600" dirty="0"/>
          </a:p>
        </p:txBody>
      </p:sp>
      <p:sp>
        <p:nvSpPr>
          <p:cNvPr id="10" name="Text 6"/>
          <p:cNvSpPr/>
          <p:nvPr/>
        </p:nvSpPr>
        <p:spPr>
          <a:xfrm>
            <a:off x="3142615" y="2295525"/>
            <a:ext cx="8497570" cy="90678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lang="en-US" sz="4400" b="1" dirty="0">
                <a:solidFill>
                  <a:srgbClr val="000000"/>
                </a:solidFill>
                <a:latin typeface="Arial Black" pitchFamily="34" charset="0"/>
                <a:ea typeface="Arial Black" pitchFamily="34" charset="-122"/>
                <a:cs typeface="Arial Black" pitchFamily="34" charset="-120"/>
              </a:rPr>
              <a:t>PART 06</a:t>
            </a:r>
            <a:endParaRPr lang="en-US" sz="1600" dirty="0"/>
          </a:p>
        </p:txBody>
      </p:sp>
      <p:pic>
        <p:nvPicPr>
          <p:cNvPr id="11" name="Image 2" descr="https://kimi-img.moonshot.cn/pub/slides/slides_tmpl/image/25-08-27-19:57:29-d2nf5a98bjvh7rlivrs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460000">
            <a:off x="9391650" y="613410"/>
            <a:ext cx="4236720" cy="1689100"/>
          </a:xfrm>
          <a:prstGeom prst="rect">
            <a:avLst/>
          </a:prstGeom>
        </p:spPr>
      </p:pic>
      <p:sp>
        <p:nvSpPr>
          <p:cNvPr id="12" name="Shape 7"/>
          <p:cNvSpPr/>
          <p:nvPr/>
        </p:nvSpPr>
        <p:spPr>
          <a:xfrm rot="7680000">
            <a:off x="9137650" y="5888355"/>
            <a:ext cx="430530" cy="430530"/>
          </a:xfrm>
          <a:prstGeom prst="ellipse">
            <a:avLst/>
          </a:prstGeom>
          <a:gradFill flip="none" rotWithShape="1">
            <a:gsLst>
              <a:gs pos="0">
                <a:srgbClr val="D1DCF2">
                  <a:alpha val="14000"/>
                </a:srgbClr>
              </a:gs>
              <a:gs pos="22000">
                <a:srgbClr val="6389D3">
                  <a:alpha val="48000"/>
                </a:srgbClr>
              </a:gs>
              <a:gs pos="45000">
                <a:srgbClr val="6389D3">
                  <a:alpha val="83000"/>
                </a:srgbClr>
              </a:gs>
              <a:gs pos="66000">
                <a:srgbClr val="6389D3">
                  <a:alpha val="87000"/>
                </a:srgbClr>
              </a:gs>
              <a:gs pos="100000">
                <a:srgbClr val="6389D3">
                  <a:alpha val="87000"/>
                </a:srgbClr>
              </a:gs>
            </a:gsLst>
            <a:lin ang="5400000" scaled="1"/>
          </a:gra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8"/>
          <p:cNvSpPr/>
          <p:nvPr/>
        </p:nvSpPr>
        <p:spPr>
          <a:xfrm rot="7680000">
            <a:off x="9137650" y="5888355"/>
            <a:ext cx="430530" cy="43053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Shape 9"/>
          <p:cNvSpPr/>
          <p:nvPr/>
        </p:nvSpPr>
        <p:spPr>
          <a:xfrm rot="4020000">
            <a:off x="9440545" y="886460"/>
            <a:ext cx="219075" cy="219075"/>
          </a:xfrm>
          <a:prstGeom prst="ellipse">
            <a:avLst/>
          </a:prstGeom>
          <a:gradFill flip="none" rotWithShape="1">
            <a:gsLst>
              <a:gs pos="0">
                <a:srgbClr val="D1DCF2">
                  <a:alpha val="14000"/>
                </a:srgbClr>
              </a:gs>
              <a:gs pos="22000">
                <a:srgbClr val="6389D3">
                  <a:alpha val="42000"/>
                </a:srgbClr>
              </a:gs>
              <a:gs pos="45000">
                <a:srgbClr val="6389D3">
                  <a:alpha val="68000"/>
                </a:srgbClr>
              </a:gs>
              <a:gs pos="66000">
                <a:srgbClr val="6389D3">
                  <a:alpha val="76000"/>
                </a:srgbClr>
              </a:gs>
              <a:gs pos="100000">
                <a:srgbClr val="6389D3">
                  <a:alpha val="76000"/>
                </a:srgbClr>
              </a:gs>
            </a:gsLst>
            <a:lin ang="5400000" scaled="1"/>
          </a:gra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Text 10"/>
          <p:cNvSpPr/>
          <p:nvPr/>
        </p:nvSpPr>
        <p:spPr>
          <a:xfrm rot="4020000">
            <a:off x="9440545" y="886460"/>
            <a:ext cx="219075" cy="21907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gradFill flip="none" rotWithShape="0">
          <a:gsLst>
            <a:gs pos="0">
              <a:srgbClr val="94B9FF">
                <a:alpha val="74000"/>
              </a:srgbClr>
            </a:gs>
            <a:gs pos="9000">
              <a:srgbClr val="94B9FF">
                <a:alpha val="74000"/>
              </a:srgbClr>
            </a:gs>
            <a:gs pos="40000">
              <a:srgbClr val="94B9FF">
                <a:alpha val="11000"/>
              </a:srgbClr>
            </a:gs>
            <a:gs pos="63000">
              <a:srgbClr val="94B9FF">
                <a:alpha val="9000"/>
              </a:srgbClr>
            </a:gs>
            <a:gs pos="84000">
              <a:srgbClr val="94B9FF">
                <a:alpha val="46000"/>
              </a:srgbClr>
            </a:gs>
            <a:gs pos="100000">
              <a:srgbClr val="94B9FF">
                <a:alpha val="46000"/>
              </a:srgbClr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523875" y="3590925"/>
            <a:ext cx="5337175" cy="63373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FFFFF"/>
              </a:gs>
              <a:gs pos="2000">
                <a:srgbClr val="FFFFFF"/>
              </a:gs>
              <a:gs pos="55000">
                <a:srgbClr val="FFFFFF">
                  <a:alpha val="27000"/>
                </a:srgbClr>
              </a:gs>
              <a:gs pos="100000">
                <a:srgbClr val="FFFFFF"/>
              </a:gs>
            </a:gsLst>
            <a:lin ang="2700000" scaled="1"/>
          </a:gradFill>
          <a:ln w="19050">
            <a:solidFill>
              <a:srgbClr val="FFFFFF"/>
            </a:solidFill>
            <a:prstDash val="solid"/>
          </a:ln>
          <a:effectLst>
            <a:outerShdw blurRad="203200" dist="63500" dir="2700000" algn="bl" rotWithShape="0">
              <a:srgbClr val="6389D3">
                <a:alpha val="58039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3" name="Text 1"/>
          <p:cNvSpPr/>
          <p:nvPr/>
        </p:nvSpPr>
        <p:spPr>
          <a:xfrm>
            <a:off x="523875" y="3590925"/>
            <a:ext cx="5337175" cy="63373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628650" y="3679825"/>
            <a:ext cx="469265" cy="469265"/>
          </a:xfrm>
          <a:prstGeom prst="ellipse">
            <a:avLst/>
          </a:prstGeom>
          <a:gradFill flip="none" rotWithShape="1">
            <a:gsLst>
              <a:gs pos="0">
                <a:srgbClr val="D1DCF2">
                  <a:alpha val="84000"/>
                </a:srgbClr>
              </a:gs>
              <a:gs pos="2000">
                <a:srgbClr val="D1DCF2">
                  <a:alpha val="84000"/>
                </a:srgbClr>
              </a:gs>
              <a:gs pos="55000">
                <a:srgbClr val="4874CB">
                  <a:alpha val="69000"/>
                </a:srgbClr>
              </a:gs>
              <a:gs pos="100000">
                <a:srgbClr val="345FB6"/>
              </a:gs>
            </a:gsLst>
            <a:path path="circle">
              <a:fillToRect r="100000" b="100000"/>
            </a:path>
            <a:tileRect l="-100000" t="-100000"/>
          </a:gra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3"/>
          <p:cNvSpPr/>
          <p:nvPr/>
        </p:nvSpPr>
        <p:spPr>
          <a:xfrm>
            <a:off x="628650" y="3679825"/>
            <a:ext cx="469265" cy="4692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648335" y="3717925"/>
            <a:ext cx="513080" cy="4311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704215" y="4602480"/>
            <a:ext cx="1031875" cy="82359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</a:t>
            </a: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523875" y="4544695"/>
            <a:ext cx="5419725" cy="63373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FFFFF"/>
              </a:gs>
              <a:gs pos="2000">
                <a:srgbClr val="FFFFFF"/>
              </a:gs>
              <a:gs pos="55000">
                <a:srgbClr val="FFFFFF">
                  <a:alpha val="27000"/>
                </a:srgbClr>
              </a:gs>
              <a:gs pos="100000">
                <a:srgbClr val="FFFFFF"/>
              </a:gs>
            </a:gsLst>
            <a:lin ang="2700000" scaled="1"/>
          </a:gradFill>
          <a:ln w="19050">
            <a:solidFill>
              <a:srgbClr val="FFFFFF"/>
            </a:solidFill>
            <a:prstDash val="solid"/>
          </a:ln>
          <a:effectLst>
            <a:outerShdw blurRad="203200" dist="63500" dir="2700000" algn="bl" rotWithShape="0">
              <a:srgbClr val="6389D3">
                <a:alpha val="58039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9" name="Text 7"/>
          <p:cNvSpPr/>
          <p:nvPr/>
        </p:nvSpPr>
        <p:spPr>
          <a:xfrm>
            <a:off x="523875" y="4544695"/>
            <a:ext cx="5419725" cy="63373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628650" y="4633595"/>
            <a:ext cx="469265" cy="469265"/>
          </a:xfrm>
          <a:prstGeom prst="ellipse">
            <a:avLst/>
          </a:prstGeom>
          <a:gradFill flip="none" rotWithShape="1">
            <a:gsLst>
              <a:gs pos="0">
                <a:srgbClr val="D1DCF2">
                  <a:alpha val="84000"/>
                </a:srgbClr>
              </a:gs>
              <a:gs pos="2000">
                <a:srgbClr val="D1DCF2">
                  <a:alpha val="84000"/>
                </a:srgbClr>
              </a:gs>
              <a:gs pos="55000">
                <a:srgbClr val="4874CB">
                  <a:alpha val="69000"/>
                </a:srgbClr>
              </a:gs>
              <a:gs pos="100000">
                <a:srgbClr val="345FB6"/>
              </a:gs>
            </a:gsLst>
            <a:path path="circle">
              <a:fillToRect r="100000" b="100000"/>
            </a:path>
            <a:tileRect l="-100000" t="-100000"/>
          </a:gra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9"/>
          <p:cNvSpPr/>
          <p:nvPr/>
        </p:nvSpPr>
        <p:spPr>
          <a:xfrm>
            <a:off x="628650" y="4633595"/>
            <a:ext cx="469265" cy="4692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627380" y="4664710"/>
            <a:ext cx="513080" cy="4311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704215" y="5563870"/>
            <a:ext cx="1031875" cy="82359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523875" y="5506085"/>
            <a:ext cx="5419725" cy="63373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FFFFF"/>
              </a:gs>
              <a:gs pos="2000">
                <a:srgbClr val="FFFFFF"/>
              </a:gs>
              <a:gs pos="55000">
                <a:srgbClr val="FFFFFF">
                  <a:alpha val="27000"/>
                </a:srgbClr>
              </a:gs>
              <a:gs pos="100000">
                <a:srgbClr val="FFFFFF"/>
              </a:gs>
            </a:gsLst>
            <a:lin ang="2700000" scaled="1"/>
          </a:gradFill>
          <a:ln w="19050">
            <a:solidFill>
              <a:srgbClr val="FFFFFF"/>
            </a:solidFill>
            <a:prstDash val="solid"/>
          </a:ln>
          <a:effectLst>
            <a:outerShdw blurRad="203200" dist="63500" dir="2700000" algn="bl" rotWithShape="0">
              <a:srgbClr val="6389D3">
                <a:alpha val="58039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15" name="Text 13"/>
          <p:cNvSpPr/>
          <p:nvPr/>
        </p:nvSpPr>
        <p:spPr>
          <a:xfrm>
            <a:off x="523875" y="5506085"/>
            <a:ext cx="5419725" cy="63373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628650" y="5594985"/>
            <a:ext cx="469265" cy="469265"/>
          </a:xfrm>
          <a:prstGeom prst="ellipse">
            <a:avLst/>
          </a:prstGeom>
          <a:gradFill flip="none" rotWithShape="1">
            <a:gsLst>
              <a:gs pos="0">
                <a:srgbClr val="D1DCF2">
                  <a:alpha val="84000"/>
                </a:srgbClr>
              </a:gs>
              <a:gs pos="2000">
                <a:srgbClr val="D1DCF2">
                  <a:alpha val="84000"/>
                </a:srgbClr>
              </a:gs>
              <a:gs pos="55000">
                <a:srgbClr val="4874CB">
                  <a:alpha val="69000"/>
                </a:srgbClr>
              </a:gs>
              <a:gs pos="100000">
                <a:srgbClr val="345FB6"/>
              </a:gs>
            </a:gsLst>
            <a:path path="circle">
              <a:fillToRect r="100000" b="100000"/>
            </a:path>
            <a:tileRect l="-100000" t="-100000"/>
          </a:gra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Text 15"/>
          <p:cNvSpPr/>
          <p:nvPr/>
        </p:nvSpPr>
        <p:spPr>
          <a:xfrm>
            <a:off x="628650" y="5594985"/>
            <a:ext cx="469265" cy="4692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627380" y="5626100"/>
            <a:ext cx="513080" cy="4311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6350000" y="3590925"/>
            <a:ext cx="5262880" cy="63373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FFFFF"/>
              </a:gs>
              <a:gs pos="2000">
                <a:srgbClr val="FFFFFF"/>
              </a:gs>
              <a:gs pos="55000">
                <a:srgbClr val="FFFFFF">
                  <a:alpha val="27000"/>
                </a:srgbClr>
              </a:gs>
              <a:gs pos="100000">
                <a:srgbClr val="FFFFFF"/>
              </a:gs>
            </a:gsLst>
            <a:lin ang="2700000" scaled="1"/>
          </a:gradFill>
          <a:ln w="19050">
            <a:solidFill>
              <a:srgbClr val="FFFFFF"/>
            </a:solidFill>
            <a:prstDash val="solid"/>
          </a:ln>
          <a:effectLst>
            <a:outerShdw blurRad="203200" dist="63500" dir="2700000" algn="bl" rotWithShape="0">
              <a:srgbClr val="6389D3">
                <a:alpha val="58039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20" name="Text 18"/>
          <p:cNvSpPr/>
          <p:nvPr/>
        </p:nvSpPr>
        <p:spPr>
          <a:xfrm>
            <a:off x="6350000" y="3590925"/>
            <a:ext cx="5262880" cy="63373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6454775" y="3679825"/>
            <a:ext cx="469265" cy="469265"/>
          </a:xfrm>
          <a:prstGeom prst="ellipse">
            <a:avLst/>
          </a:prstGeom>
          <a:gradFill flip="none" rotWithShape="1">
            <a:gsLst>
              <a:gs pos="0">
                <a:srgbClr val="D1DCF2">
                  <a:alpha val="84000"/>
                </a:srgbClr>
              </a:gs>
              <a:gs pos="2000">
                <a:srgbClr val="D1DCF2">
                  <a:alpha val="84000"/>
                </a:srgbClr>
              </a:gs>
              <a:gs pos="55000">
                <a:srgbClr val="4874CB">
                  <a:alpha val="69000"/>
                </a:srgbClr>
              </a:gs>
              <a:gs pos="100000">
                <a:srgbClr val="345FB6"/>
              </a:gs>
            </a:gsLst>
            <a:path path="circle">
              <a:fillToRect r="100000" b="100000"/>
            </a:path>
            <a:tileRect l="-100000" t="-100000"/>
          </a:gradFill>
          <a:ln/>
        </p:spPr>
        <p:txBody>
          <a:bodyPr/>
          <a:lstStyle/>
          <a:p>
            <a:endParaRPr lang="en-US"/>
          </a:p>
        </p:txBody>
      </p:sp>
      <p:sp>
        <p:nvSpPr>
          <p:cNvPr id="22" name="Text 20"/>
          <p:cNvSpPr/>
          <p:nvPr/>
        </p:nvSpPr>
        <p:spPr>
          <a:xfrm>
            <a:off x="6454775" y="3679825"/>
            <a:ext cx="469265" cy="4692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6474460" y="3717925"/>
            <a:ext cx="513080" cy="4311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04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6530340" y="4602480"/>
            <a:ext cx="1031875" cy="82359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6350000" y="4544695"/>
            <a:ext cx="5262880" cy="63373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FFFFF"/>
              </a:gs>
              <a:gs pos="2000">
                <a:srgbClr val="FFFFFF"/>
              </a:gs>
              <a:gs pos="55000">
                <a:srgbClr val="FFFFFF">
                  <a:alpha val="27000"/>
                </a:srgbClr>
              </a:gs>
              <a:gs pos="100000">
                <a:srgbClr val="FFFFFF"/>
              </a:gs>
            </a:gsLst>
            <a:lin ang="2700000" scaled="1"/>
          </a:gradFill>
          <a:ln w="19050">
            <a:solidFill>
              <a:srgbClr val="FFFFFF"/>
            </a:solidFill>
            <a:prstDash val="solid"/>
          </a:ln>
          <a:effectLst>
            <a:outerShdw blurRad="203200" dist="63500" dir="2700000" algn="bl" rotWithShape="0">
              <a:srgbClr val="6389D3">
                <a:alpha val="58039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26" name="Text 24"/>
          <p:cNvSpPr/>
          <p:nvPr/>
        </p:nvSpPr>
        <p:spPr>
          <a:xfrm>
            <a:off x="6350000" y="4544695"/>
            <a:ext cx="5262880" cy="63373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6454775" y="4633595"/>
            <a:ext cx="469265" cy="469265"/>
          </a:xfrm>
          <a:prstGeom prst="ellipse">
            <a:avLst/>
          </a:prstGeom>
          <a:gradFill flip="none" rotWithShape="1">
            <a:gsLst>
              <a:gs pos="0">
                <a:srgbClr val="D1DCF2">
                  <a:alpha val="84000"/>
                </a:srgbClr>
              </a:gs>
              <a:gs pos="2000">
                <a:srgbClr val="D1DCF2">
                  <a:alpha val="84000"/>
                </a:srgbClr>
              </a:gs>
              <a:gs pos="55000">
                <a:srgbClr val="4874CB">
                  <a:alpha val="69000"/>
                </a:srgbClr>
              </a:gs>
              <a:gs pos="100000">
                <a:srgbClr val="345FB6"/>
              </a:gs>
            </a:gsLst>
            <a:path path="circle">
              <a:fillToRect r="100000" b="100000"/>
            </a:path>
            <a:tileRect l="-100000" t="-100000"/>
          </a:gradFill>
          <a:ln/>
        </p:spPr>
        <p:txBody>
          <a:bodyPr/>
          <a:lstStyle/>
          <a:p>
            <a:endParaRPr lang="en-US"/>
          </a:p>
        </p:txBody>
      </p:sp>
      <p:sp>
        <p:nvSpPr>
          <p:cNvPr id="28" name="Text 26"/>
          <p:cNvSpPr/>
          <p:nvPr/>
        </p:nvSpPr>
        <p:spPr>
          <a:xfrm>
            <a:off x="6454775" y="4633595"/>
            <a:ext cx="469265" cy="4692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6453505" y="4664710"/>
            <a:ext cx="513080" cy="4311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05</a:t>
            </a: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6530340" y="5563870"/>
            <a:ext cx="1031875" cy="82359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</a:t>
            </a:r>
            <a:endParaRPr lang="en-US" sz="1600" dirty="0"/>
          </a:p>
        </p:txBody>
      </p:sp>
      <p:sp>
        <p:nvSpPr>
          <p:cNvPr id="31" name="Shape 29"/>
          <p:cNvSpPr/>
          <p:nvPr/>
        </p:nvSpPr>
        <p:spPr>
          <a:xfrm>
            <a:off x="6350000" y="5506085"/>
            <a:ext cx="5262880" cy="63373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FFFFF"/>
              </a:gs>
              <a:gs pos="2000">
                <a:srgbClr val="FFFFFF"/>
              </a:gs>
              <a:gs pos="55000">
                <a:srgbClr val="FFFFFF">
                  <a:alpha val="27000"/>
                </a:srgbClr>
              </a:gs>
              <a:gs pos="100000">
                <a:srgbClr val="FFFFFF"/>
              </a:gs>
            </a:gsLst>
            <a:lin ang="2700000" scaled="1"/>
          </a:gradFill>
          <a:ln w="19050">
            <a:solidFill>
              <a:srgbClr val="FFFFFF"/>
            </a:solidFill>
            <a:prstDash val="solid"/>
          </a:ln>
          <a:effectLst>
            <a:outerShdw blurRad="203200" dist="63500" dir="2700000" algn="bl" rotWithShape="0">
              <a:srgbClr val="6389D3">
                <a:alpha val="58039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32" name="Text 30"/>
          <p:cNvSpPr/>
          <p:nvPr/>
        </p:nvSpPr>
        <p:spPr>
          <a:xfrm>
            <a:off x="6350000" y="5506085"/>
            <a:ext cx="5262880" cy="63373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3" name="Shape 31"/>
          <p:cNvSpPr/>
          <p:nvPr/>
        </p:nvSpPr>
        <p:spPr>
          <a:xfrm>
            <a:off x="6454775" y="5594985"/>
            <a:ext cx="469265" cy="469265"/>
          </a:xfrm>
          <a:prstGeom prst="ellipse">
            <a:avLst/>
          </a:prstGeom>
          <a:gradFill flip="none" rotWithShape="1">
            <a:gsLst>
              <a:gs pos="0">
                <a:srgbClr val="D1DCF2">
                  <a:alpha val="84000"/>
                </a:srgbClr>
              </a:gs>
              <a:gs pos="2000">
                <a:srgbClr val="D1DCF2">
                  <a:alpha val="84000"/>
                </a:srgbClr>
              </a:gs>
              <a:gs pos="55000">
                <a:srgbClr val="4874CB">
                  <a:alpha val="69000"/>
                </a:srgbClr>
              </a:gs>
              <a:gs pos="100000">
                <a:srgbClr val="345FB6"/>
              </a:gs>
            </a:gsLst>
            <a:path path="circle">
              <a:fillToRect r="100000" b="100000"/>
            </a:path>
            <a:tileRect l="-100000" t="-100000"/>
          </a:gradFill>
          <a:ln/>
        </p:spPr>
        <p:txBody>
          <a:bodyPr/>
          <a:lstStyle/>
          <a:p>
            <a:endParaRPr lang="en-US"/>
          </a:p>
        </p:txBody>
      </p:sp>
      <p:sp>
        <p:nvSpPr>
          <p:cNvPr id="34" name="Text 32"/>
          <p:cNvSpPr/>
          <p:nvPr/>
        </p:nvSpPr>
        <p:spPr>
          <a:xfrm>
            <a:off x="6454775" y="5594985"/>
            <a:ext cx="469265" cy="4692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5" name="Text 33"/>
          <p:cNvSpPr/>
          <p:nvPr/>
        </p:nvSpPr>
        <p:spPr>
          <a:xfrm>
            <a:off x="6453505" y="5626100"/>
            <a:ext cx="513080" cy="4311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06</a:t>
            </a:r>
            <a:endParaRPr lang="en-US" sz="1600" dirty="0"/>
          </a:p>
        </p:txBody>
      </p:sp>
      <p:pic>
        <p:nvPicPr>
          <p:cNvPr id="36" name="Image 0" descr="https://kimi-img.moonshot.cn/pub/slides/slides_tmpl/image/25-08-27-19:57:29-d2nf5a98bjvh7rlivrr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215" y="2209165"/>
            <a:ext cx="2783205" cy="675640"/>
          </a:xfrm>
          <a:prstGeom prst="rect">
            <a:avLst/>
          </a:prstGeom>
        </p:spPr>
      </p:pic>
      <p:pic>
        <p:nvPicPr>
          <p:cNvPr id="37" name="Image 1" descr="https://kimi-img.moonshot.cn/pub/slides/slides_tmpl/image/25-08-27-19:57:29-d2nf5a98bjvh7rlivrq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84560" y="2884805"/>
            <a:ext cx="303530" cy="142875"/>
          </a:xfrm>
          <a:prstGeom prst="rect">
            <a:avLst/>
          </a:prstGeom>
        </p:spPr>
      </p:pic>
      <p:pic>
        <p:nvPicPr>
          <p:cNvPr id="38" name="Image 2" descr="https://kimi-img.moonshot.cn/pub/slides/slides_tmpl/image/25-08-27-19:57:29-d2nf5a98bjvh7rlivrsg.png"/>
          <p:cNvPicPr>
            <a:picLocks noChangeAspect="1"/>
          </p:cNvPicPr>
          <p:nvPr/>
        </p:nvPicPr>
        <p:blipFill>
          <a:blip r:embed="rId5">
            <a:alphaModFix amt="37000"/>
          </a:blip>
          <a:srcRect t="65733" r="67587" b="5067"/>
          <a:stretch/>
        </p:blipFill>
        <p:spPr>
          <a:xfrm>
            <a:off x="11571984" y="23052"/>
            <a:ext cx="589280" cy="556895"/>
          </a:xfrm>
          <a:prstGeom prst="rect">
            <a:avLst/>
          </a:prstGeom>
        </p:spPr>
      </p:pic>
      <p:pic>
        <p:nvPicPr>
          <p:cNvPr id="39" name="Image 3" descr="https://kimi-img.moonshot.cn/pub/slides/slides_tmpl/image/25-08-27-19:57:29-d2nf5a98bjvh7rlivrtg.png"/>
          <p:cNvPicPr>
            <a:picLocks noChangeAspect="1"/>
          </p:cNvPicPr>
          <p:nvPr/>
        </p:nvPicPr>
        <p:blipFill>
          <a:blip r:embed="rId6"/>
          <a:srcRect b="6991"/>
          <a:stretch/>
        </p:blipFill>
        <p:spPr>
          <a:xfrm>
            <a:off x="7490460" y="392430"/>
            <a:ext cx="4070350" cy="2492375"/>
          </a:xfrm>
          <a:prstGeom prst="rect">
            <a:avLst/>
          </a:prstGeom>
        </p:spPr>
      </p:pic>
      <p:sp>
        <p:nvSpPr>
          <p:cNvPr id="40" name="Text 34"/>
          <p:cNvSpPr/>
          <p:nvPr/>
        </p:nvSpPr>
        <p:spPr>
          <a:xfrm>
            <a:off x="1097915" y="3730625"/>
            <a:ext cx="4092575" cy="52451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Project Overview</a:t>
            </a:r>
            <a:endParaRPr lang="en-US" sz="1600" dirty="0"/>
          </a:p>
        </p:txBody>
      </p:sp>
      <p:sp>
        <p:nvSpPr>
          <p:cNvPr id="41" name="Text 35"/>
          <p:cNvSpPr/>
          <p:nvPr/>
        </p:nvSpPr>
        <p:spPr>
          <a:xfrm>
            <a:off x="1097915" y="4684395"/>
            <a:ext cx="4092575" cy="48006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Data &amp; Pipeline</a:t>
            </a:r>
            <a:endParaRPr lang="en-US" sz="1600" dirty="0"/>
          </a:p>
        </p:txBody>
      </p:sp>
      <p:sp>
        <p:nvSpPr>
          <p:cNvPr id="42" name="Text 36"/>
          <p:cNvSpPr/>
          <p:nvPr/>
        </p:nvSpPr>
        <p:spPr>
          <a:xfrm>
            <a:off x="1097915" y="5631815"/>
            <a:ext cx="5203190" cy="45910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Risk Engine</a:t>
            </a:r>
            <a:endParaRPr lang="en-US" sz="1600" dirty="0"/>
          </a:p>
        </p:txBody>
      </p:sp>
      <p:sp>
        <p:nvSpPr>
          <p:cNvPr id="43" name="Text 37"/>
          <p:cNvSpPr/>
          <p:nvPr/>
        </p:nvSpPr>
        <p:spPr>
          <a:xfrm>
            <a:off x="6924040" y="3730625"/>
            <a:ext cx="4092575" cy="52451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System &amp; UI</a:t>
            </a:r>
            <a:endParaRPr lang="en-US" sz="1600" dirty="0"/>
          </a:p>
        </p:txBody>
      </p:sp>
      <p:sp>
        <p:nvSpPr>
          <p:cNvPr id="44" name="Text 38"/>
          <p:cNvSpPr/>
          <p:nvPr/>
        </p:nvSpPr>
        <p:spPr>
          <a:xfrm>
            <a:off x="6924040" y="4684395"/>
            <a:ext cx="4092575" cy="48006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Deployment &amp; Results</a:t>
            </a:r>
            <a:endParaRPr lang="en-US" sz="1600" dirty="0"/>
          </a:p>
        </p:txBody>
      </p:sp>
      <p:sp>
        <p:nvSpPr>
          <p:cNvPr id="45" name="Text 39"/>
          <p:cNvSpPr/>
          <p:nvPr/>
        </p:nvSpPr>
        <p:spPr>
          <a:xfrm>
            <a:off x="6924040" y="5631815"/>
            <a:ext cx="5203190" cy="45910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Next Steps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19:57:31-d2nf5ap8bjvh7rlivs4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0805" y="-107950"/>
            <a:ext cx="12311380" cy="697865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54000" y="2006600"/>
            <a:ext cx="119126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600" b="1" dirty="0">
                <a:solidFill>
                  <a:srgbClr val="3C5A8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Overcoming Data Hurdles</a:t>
            </a:r>
            <a:endParaRPr lang="en-US" sz="1600" dirty="0"/>
          </a:p>
        </p:txBody>
      </p:sp>
      <p:sp>
        <p:nvSpPr>
          <p:cNvPr id="4" name="Shape 1"/>
          <p:cNvSpPr/>
          <p:nvPr/>
        </p:nvSpPr>
        <p:spPr>
          <a:xfrm>
            <a:off x="254000" y="2819400"/>
            <a:ext cx="5689600" cy="2032000"/>
          </a:xfrm>
          <a:custGeom>
            <a:avLst/>
            <a:gdLst/>
            <a:ahLst/>
            <a:cxnLst/>
            <a:rect l="l" t="t" r="r" b="b"/>
            <a:pathLst>
              <a:path w="5689600" h="2032000">
                <a:moveTo>
                  <a:pt x="101600" y="0"/>
                </a:moveTo>
                <a:lnTo>
                  <a:pt x="5588000" y="0"/>
                </a:lnTo>
                <a:cubicBezTo>
                  <a:pt x="5644075" y="0"/>
                  <a:pt x="5689600" y="45525"/>
                  <a:pt x="5689600" y="101600"/>
                </a:cubicBezTo>
                <a:lnTo>
                  <a:pt x="5689600" y="1930400"/>
                </a:lnTo>
                <a:cubicBezTo>
                  <a:pt x="5689600" y="1986475"/>
                  <a:pt x="5644075" y="2032000"/>
                  <a:pt x="5588000" y="2032000"/>
                </a:cubicBezTo>
                <a:lnTo>
                  <a:pt x="101600" y="2032000"/>
                </a:lnTo>
                <a:cubicBezTo>
                  <a:pt x="45525" y="2032000"/>
                  <a:pt x="0" y="1986475"/>
                  <a:pt x="0" y="19304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9AB3D4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457200" y="3022600"/>
            <a:ext cx="53975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3C5A8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Challenges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457200" y="3479800"/>
            <a:ext cx="5372100" cy="1168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254000" indent="-254000">
              <a:lnSpc>
                <a:spcPct val="120000"/>
              </a:lnSpc>
              <a:spcBef>
                <a:spcPts val="10"/>
              </a:spcBef>
              <a:buSzPct val="100000"/>
              <a:buChar char="•"/>
            </a:pPr>
            <a:r>
              <a:rPr lang="en-US" sz="14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Inconsistent raw crash data records</a:t>
            </a:r>
            <a:endParaRPr lang="en-US" sz="1600" dirty="0"/>
          </a:p>
          <a:p>
            <a:pPr marL="254000" indent="-254000">
              <a:lnSpc>
                <a:spcPct val="120000"/>
              </a:lnSpc>
              <a:spcBef>
                <a:spcPts val="10"/>
              </a:spcBef>
              <a:buSzPct val="100000"/>
              <a:buChar char="•"/>
            </a:pPr>
            <a:r>
              <a:rPr lang="en-US" sz="14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Variations in hazard categories and reporting</a:t>
            </a:r>
            <a:endParaRPr lang="en-US" sz="1600" dirty="0"/>
          </a:p>
          <a:p>
            <a:pPr marL="254000" indent="-254000">
              <a:lnSpc>
                <a:spcPct val="120000"/>
              </a:lnSpc>
              <a:spcBef>
                <a:spcPts val="10"/>
              </a:spcBef>
              <a:buSzPct val="100000"/>
              <a:buChar char="•"/>
            </a:pPr>
            <a:r>
              <a:rPr lang="en-US" sz="14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OSRM sometimes yielding similar route paths</a:t>
            </a:r>
            <a:endParaRPr lang="en-US" sz="1600" dirty="0"/>
          </a:p>
          <a:p>
            <a:pPr marL="254000" indent="-254000">
              <a:lnSpc>
                <a:spcPct val="120000"/>
              </a:lnSpc>
              <a:spcBef>
                <a:spcPts val="10"/>
              </a:spcBef>
              <a:buSzPct val="100000"/>
              <a:buChar char="•"/>
            </a:pPr>
            <a:r>
              <a:rPr lang="en-US" sz="14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Tuning buffer size for accurate risk capture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6248400" y="2819400"/>
            <a:ext cx="5689600" cy="2032000"/>
          </a:xfrm>
          <a:custGeom>
            <a:avLst/>
            <a:gdLst/>
            <a:ahLst/>
            <a:cxnLst/>
            <a:rect l="l" t="t" r="r" b="b"/>
            <a:pathLst>
              <a:path w="5689600" h="2032000">
                <a:moveTo>
                  <a:pt x="101600" y="0"/>
                </a:moveTo>
                <a:lnTo>
                  <a:pt x="5588000" y="0"/>
                </a:lnTo>
                <a:cubicBezTo>
                  <a:pt x="5644075" y="0"/>
                  <a:pt x="5689600" y="45525"/>
                  <a:pt x="5689600" y="101600"/>
                </a:cubicBezTo>
                <a:lnTo>
                  <a:pt x="5689600" y="1930400"/>
                </a:lnTo>
                <a:cubicBezTo>
                  <a:pt x="5689600" y="1986475"/>
                  <a:pt x="5644075" y="2032000"/>
                  <a:pt x="5588000" y="2032000"/>
                </a:cubicBezTo>
                <a:lnTo>
                  <a:pt x="101600" y="2032000"/>
                </a:lnTo>
                <a:cubicBezTo>
                  <a:pt x="45525" y="2032000"/>
                  <a:pt x="0" y="1986475"/>
                  <a:pt x="0" y="19304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3C5A85">
              <a:alpha val="8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6451600" y="3022600"/>
            <a:ext cx="53975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Solutions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6451600" y="3479800"/>
            <a:ext cx="5372100" cy="1168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254000" indent="-254000">
              <a:lnSpc>
                <a:spcPct val="120000"/>
              </a:lnSpc>
              <a:spcBef>
                <a:spcPts val="10"/>
              </a:spcBef>
              <a:buSzPct val="100000"/>
              <a:buChar char="•"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Built custom </a:t>
            </a:r>
            <a:r>
              <a:rPr lang="en-US" sz="14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severity and hazard mapping</a:t>
            </a: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logic</a:t>
            </a:r>
            <a:endParaRPr lang="en-US" sz="1600" dirty="0"/>
          </a:p>
          <a:p>
            <a:pPr marL="254000" indent="-254000">
              <a:lnSpc>
                <a:spcPct val="120000"/>
              </a:lnSpc>
              <a:spcBef>
                <a:spcPts val="10"/>
              </a:spcBef>
              <a:buSzPct val="100000"/>
              <a:buChar char="•"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Implemented </a:t>
            </a:r>
            <a:r>
              <a:rPr lang="en-US" sz="14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time-decay functions</a:t>
            </a: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to prioritize recent events</a:t>
            </a:r>
            <a:endParaRPr lang="en-US" sz="1600" dirty="0"/>
          </a:p>
          <a:p>
            <a:pPr marL="254000" indent="-254000">
              <a:lnSpc>
                <a:spcPct val="120000"/>
              </a:lnSpc>
              <a:spcBef>
                <a:spcPts val="10"/>
              </a:spcBef>
              <a:buSzPct val="100000"/>
              <a:buChar char="•"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Tuned OSRM parameters to increase route diversity</a:t>
            </a:r>
            <a:endParaRPr lang="en-US" sz="1600" dirty="0"/>
          </a:p>
          <a:p>
            <a:pPr marL="254000" indent="-254000">
              <a:lnSpc>
                <a:spcPct val="120000"/>
              </a:lnSpc>
              <a:spcBef>
                <a:spcPts val="10"/>
              </a:spcBef>
              <a:buSzPct val="100000"/>
              <a:buChar char="•"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Added </a:t>
            </a:r>
            <a:r>
              <a:rPr lang="en-US" sz="14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normalization</a:t>
            </a: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to prevent bias towards long routes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19:57:31-d2nf5ap8bjvh7rlivs4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0805" y="-107950"/>
            <a:ext cx="12311380" cy="697865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54000" y="1803400"/>
            <a:ext cx="119126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600" b="1" dirty="0">
                <a:solidFill>
                  <a:srgbClr val="3C5A8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Roadmap to Full Product</a:t>
            </a:r>
            <a:endParaRPr lang="en-US" sz="1600" dirty="0"/>
          </a:p>
        </p:txBody>
      </p:sp>
      <p:sp>
        <p:nvSpPr>
          <p:cNvPr id="4" name="Shape 1"/>
          <p:cNvSpPr/>
          <p:nvPr/>
        </p:nvSpPr>
        <p:spPr>
          <a:xfrm>
            <a:off x="254000" y="3835400"/>
            <a:ext cx="11684000" cy="50800"/>
          </a:xfrm>
          <a:custGeom>
            <a:avLst/>
            <a:gdLst/>
            <a:ahLst/>
            <a:cxnLst/>
            <a:rect l="l" t="t" r="r" b="b"/>
            <a:pathLst>
              <a:path w="11684000" h="50800">
                <a:moveTo>
                  <a:pt x="0" y="0"/>
                </a:moveTo>
                <a:lnTo>
                  <a:pt x="11684000" y="0"/>
                </a:lnTo>
                <a:lnTo>
                  <a:pt x="116840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solidFill>
            <a:srgbClr val="9AB3D4">
              <a:alpha val="5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Shape 2"/>
          <p:cNvSpPr/>
          <p:nvPr/>
        </p:nvSpPr>
        <p:spPr>
          <a:xfrm>
            <a:off x="2048867" y="3683000"/>
            <a:ext cx="203200" cy="203200"/>
          </a:xfrm>
          <a:custGeom>
            <a:avLst/>
            <a:gdLst/>
            <a:ahLst/>
            <a:cxnLst/>
            <a:rect l="l" t="t" r="r" b="b"/>
            <a:pathLst>
              <a:path w="203200" h="203200">
                <a:moveTo>
                  <a:pt x="101600" y="0"/>
                </a:moveTo>
                <a:lnTo>
                  <a:pt x="101600" y="0"/>
                </a:lnTo>
                <a:cubicBezTo>
                  <a:pt x="157675" y="0"/>
                  <a:pt x="203200" y="45525"/>
                  <a:pt x="203200" y="101600"/>
                </a:cubicBezTo>
                <a:lnTo>
                  <a:pt x="203200" y="101600"/>
                </a:lnTo>
                <a:cubicBezTo>
                  <a:pt x="203200" y="157675"/>
                  <a:pt x="157675" y="203200"/>
                  <a:pt x="101600" y="203200"/>
                </a:cubicBezTo>
                <a:lnTo>
                  <a:pt x="101600" y="203200"/>
                </a:lnTo>
                <a:cubicBezTo>
                  <a:pt x="45525" y="203200"/>
                  <a:pt x="0" y="157675"/>
                  <a:pt x="0" y="1016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678BC7"/>
          </a:solidFill>
          <a:ln w="50800">
            <a:solidFill>
              <a:srgbClr val="FFFFFF"/>
            </a:solidFill>
            <a:prstDash val="solid"/>
          </a:ln>
          <a:effectLst>
            <a:outerShdw blurRad="76200" dist="508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646708" y="4241800"/>
            <a:ext cx="31115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3C5A8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Short Term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659408" y="4597400"/>
            <a:ext cx="30861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2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Add weather, construction, and lighting data.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5943501" y="3683000"/>
            <a:ext cx="203200" cy="203200"/>
          </a:xfrm>
          <a:custGeom>
            <a:avLst/>
            <a:gdLst/>
            <a:ahLst/>
            <a:cxnLst/>
            <a:rect l="l" t="t" r="r" b="b"/>
            <a:pathLst>
              <a:path w="203200" h="203200">
                <a:moveTo>
                  <a:pt x="101600" y="0"/>
                </a:moveTo>
                <a:lnTo>
                  <a:pt x="101600" y="0"/>
                </a:lnTo>
                <a:cubicBezTo>
                  <a:pt x="157675" y="0"/>
                  <a:pt x="203200" y="45525"/>
                  <a:pt x="203200" y="101600"/>
                </a:cubicBezTo>
                <a:lnTo>
                  <a:pt x="203200" y="101600"/>
                </a:lnTo>
                <a:cubicBezTo>
                  <a:pt x="203200" y="157675"/>
                  <a:pt x="157675" y="203200"/>
                  <a:pt x="101600" y="203200"/>
                </a:cubicBezTo>
                <a:lnTo>
                  <a:pt x="101600" y="203200"/>
                </a:lnTo>
                <a:cubicBezTo>
                  <a:pt x="45525" y="203200"/>
                  <a:pt x="0" y="157675"/>
                  <a:pt x="0" y="1016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678BC7"/>
          </a:solidFill>
          <a:ln w="50800">
            <a:solidFill>
              <a:srgbClr val="FFFFFF"/>
            </a:solidFill>
            <a:prstDash val="solid"/>
          </a:ln>
          <a:effectLst>
            <a:outerShdw blurRad="76200" dist="508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9" name="Text 6"/>
          <p:cNvSpPr/>
          <p:nvPr/>
        </p:nvSpPr>
        <p:spPr>
          <a:xfrm>
            <a:off x="4266208" y="4241800"/>
            <a:ext cx="3657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3C5A8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Medium Term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4278908" y="4597400"/>
            <a:ext cx="36322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2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ML crash prediction and personalized safety profiles.</a:t>
            </a: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9838134" y="3683000"/>
            <a:ext cx="203200" cy="203200"/>
          </a:xfrm>
          <a:custGeom>
            <a:avLst/>
            <a:gdLst/>
            <a:ahLst/>
            <a:cxnLst/>
            <a:rect l="l" t="t" r="r" b="b"/>
            <a:pathLst>
              <a:path w="203200" h="203200">
                <a:moveTo>
                  <a:pt x="101600" y="0"/>
                </a:moveTo>
                <a:lnTo>
                  <a:pt x="101600" y="0"/>
                </a:lnTo>
                <a:cubicBezTo>
                  <a:pt x="157675" y="0"/>
                  <a:pt x="203200" y="45525"/>
                  <a:pt x="203200" y="101600"/>
                </a:cubicBezTo>
                <a:lnTo>
                  <a:pt x="203200" y="101600"/>
                </a:lnTo>
                <a:cubicBezTo>
                  <a:pt x="203200" y="157675"/>
                  <a:pt x="157675" y="203200"/>
                  <a:pt x="101600" y="203200"/>
                </a:cubicBezTo>
                <a:lnTo>
                  <a:pt x="101600" y="203200"/>
                </a:lnTo>
                <a:cubicBezTo>
                  <a:pt x="45525" y="203200"/>
                  <a:pt x="0" y="157675"/>
                  <a:pt x="0" y="1016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678BC7"/>
          </a:solidFill>
          <a:ln w="50800">
            <a:solidFill>
              <a:srgbClr val="FFFFFF"/>
            </a:solidFill>
            <a:prstDash val="solid"/>
          </a:ln>
          <a:effectLst>
            <a:outerShdw blurRad="76200" dist="508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12" name="Text 9"/>
          <p:cNvSpPr/>
          <p:nvPr/>
        </p:nvSpPr>
        <p:spPr>
          <a:xfrm>
            <a:off x="8033643" y="4241800"/>
            <a:ext cx="3911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3C5A8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Long Term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8046343" y="4597400"/>
            <a:ext cx="38862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2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Mobile app with live alerts and city planning dashboards.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19:57:31-d2nf5ap8bjvh7rlivs4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0805" y="-107950"/>
            <a:ext cx="12311380" cy="697865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385667" y="1905000"/>
            <a:ext cx="34163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4800" b="1" dirty="0">
                <a:solidFill>
                  <a:srgbClr val="3C5A8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Thank You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2226866" y="2717800"/>
            <a:ext cx="77343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Thank you for reviewing Saferide. We would love to answer your questions.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4768751" y="3479800"/>
            <a:ext cx="1016000" cy="1016000"/>
          </a:xfrm>
          <a:custGeom>
            <a:avLst/>
            <a:gdLst/>
            <a:ahLst/>
            <a:cxnLst/>
            <a:rect l="l" t="t" r="r" b="b"/>
            <a:pathLst>
              <a:path w="1016000" h="1016000">
                <a:moveTo>
                  <a:pt x="508000" y="0"/>
                </a:moveTo>
                <a:lnTo>
                  <a:pt x="508000" y="0"/>
                </a:lnTo>
                <a:cubicBezTo>
                  <a:pt x="788373" y="0"/>
                  <a:pt x="1016000" y="227627"/>
                  <a:pt x="1016000" y="508000"/>
                </a:cubicBezTo>
                <a:lnTo>
                  <a:pt x="1016000" y="508000"/>
                </a:lnTo>
                <a:cubicBezTo>
                  <a:pt x="1016000" y="788373"/>
                  <a:pt x="788373" y="1016000"/>
                  <a:pt x="508000" y="1016000"/>
                </a:cubicBezTo>
                <a:lnTo>
                  <a:pt x="508000" y="1016000"/>
                </a:lnTo>
                <a:cubicBezTo>
                  <a:pt x="227627" y="1016000"/>
                  <a:pt x="0" y="788373"/>
                  <a:pt x="0" y="508000"/>
                </a:cubicBezTo>
                <a:lnTo>
                  <a:pt x="0" y="508000"/>
                </a:lnTo>
                <a:cubicBezTo>
                  <a:pt x="0" y="227627"/>
                  <a:pt x="227627" y="0"/>
                  <a:pt x="508000" y="0"/>
                </a:cubicBezTo>
                <a:close/>
              </a:path>
            </a:pathLst>
          </a:custGeom>
          <a:solidFill>
            <a:srgbClr val="9AB3D4">
              <a:alpha val="3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Shape 3"/>
          <p:cNvSpPr/>
          <p:nvPr/>
        </p:nvSpPr>
        <p:spPr>
          <a:xfrm>
            <a:off x="5076726" y="3759200"/>
            <a:ext cx="400050" cy="457200"/>
          </a:xfrm>
          <a:custGeom>
            <a:avLst/>
            <a:gdLst/>
            <a:ahLst/>
            <a:cxnLst/>
            <a:rect l="l" t="t" r="r" b="b"/>
            <a:pathLst>
              <a:path w="400050" h="457200">
                <a:moveTo>
                  <a:pt x="200025" y="221456"/>
                </a:moveTo>
                <a:cubicBezTo>
                  <a:pt x="259166" y="221456"/>
                  <a:pt x="307181" y="173441"/>
                  <a:pt x="307181" y="114300"/>
                </a:cubicBezTo>
                <a:cubicBezTo>
                  <a:pt x="307181" y="55159"/>
                  <a:pt x="259166" y="7144"/>
                  <a:pt x="200025" y="7144"/>
                </a:cubicBezTo>
                <a:cubicBezTo>
                  <a:pt x="140884" y="7144"/>
                  <a:pt x="92869" y="55159"/>
                  <a:pt x="92869" y="114300"/>
                </a:cubicBezTo>
                <a:cubicBezTo>
                  <a:pt x="92869" y="173441"/>
                  <a:pt x="140884" y="221456"/>
                  <a:pt x="200025" y="221456"/>
                </a:cubicBezTo>
                <a:close/>
                <a:moveTo>
                  <a:pt x="173504" y="271463"/>
                </a:moveTo>
                <a:cubicBezTo>
                  <a:pt x="85546" y="271463"/>
                  <a:pt x="14288" y="342721"/>
                  <a:pt x="14288" y="430679"/>
                </a:cubicBezTo>
                <a:cubicBezTo>
                  <a:pt x="14288" y="445324"/>
                  <a:pt x="26164" y="457200"/>
                  <a:pt x="40809" y="457200"/>
                </a:cubicBezTo>
                <a:lnTo>
                  <a:pt x="359241" y="457200"/>
                </a:lnTo>
                <a:cubicBezTo>
                  <a:pt x="373886" y="457200"/>
                  <a:pt x="385763" y="445324"/>
                  <a:pt x="385763" y="430679"/>
                </a:cubicBezTo>
                <a:cubicBezTo>
                  <a:pt x="385763" y="342721"/>
                  <a:pt x="314504" y="271463"/>
                  <a:pt x="226546" y="271463"/>
                </a:cubicBezTo>
                <a:lnTo>
                  <a:pt x="173504" y="271463"/>
                </a:lnTo>
                <a:close/>
              </a:path>
            </a:pathLst>
          </a:custGeom>
          <a:solidFill>
            <a:srgbClr val="3C5A8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4"/>
          <p:cNvSpPr/>
          <p:nvPr/>
        </p:nvSpPr>
        <p:spPr>
          <a:xfrm>
            <a:off x="4406404" y="4597400"/>
            <a:ext cx="17399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Simran Jadhav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6604397" y="3479800"/>
            <a:ext cx="1016000" cy="1016000"/>
          </a:xfrm>
          <a:custGeom>
            <a:avLst/>
            <a:gdLst/>
            <a:ahLst/>
            <a:cxnLst/>
            <a:rect l="l" t="t" r="r" b="b"/>
            <a:pathLst>
              <a:path w="1016000" h="1016000">
                <a:moveTo>
                  <a:pt x="508000" y="0"/>
                </a:moveTo>
                <a:lnTo>
                  <a:pt x="508000" y="0"/>
                </a:lnTo>
                <a:cubicBezTo>
                  <a:pt x="788373" y="0"/>
                  <a:pt x="1016000" y="227627"/>
                  <a:pt x="1016000" y="508000"/>
                </a:cubicBezTo>
                <a:lnTo>
                  <a:pt x="1016000" y="508000"/>
                </a:lnTo>
                <a:cubicBezTo>
                  <a:pt x="1016000" y="788373"/>
                  <a:pt x="788373" y="1016000"/>
                  <a:pt x="508000" y="1016000"/>
                </a:cubicBezTo>
                <a:lnTo>
                  <a:pt x="508000" y="1016000"/>
                </a:lnTo>
                <a:cubicBezTo>
                  <a:pt x="227627" y="1016000"/>
                  <a:pt x="0" y="788373"/>
                  <a:pt x="0" y="508000"/>
                </a:cubicBezTo>
                <a:lnTo>
                  <a:pt x="0" y="508000"/>
                </a:lnTo>
                <a:cubicBezTo>
                  <a:pt x="0" y="227627"/>
                  <a:pt x="227627" y="0"/>
                  <a:pt x="508000" y="0"/>
                </a:cubicBezTo>
                <a:close/>
              </a:path>
            </a:pathLst>
          </a:custGeom>
          <a:solidFill>
            <a:srgbClr val="9AB3D4">
              <a:alpha val="3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Shape 6"/>
          <p:cNvSpPr/>
          <p:nvPr/>
        </p:nvSpPr>
        <p:spPr>
          <a:xfrm>
            <a:off x="6912372" y="3759200"/>
            <a:ext cx="400050" cy="457200"/>
          </a:xfrm>
          <a:custGeom>
            <a:avLst/>
            <a:gdLst/>
            <a:ahLst/>
            <a:cxnLst/>
            <a:rect l="l" t="t" r="r" b="b"/>
            <a:pathLst>
              <a:path w="400050" h="457200">
                <a:moveTo>
                  <a:pt x="200025" y="221456"/>
                </a:moveTo>
                <a:cubicBezTo>
                  <a:pt x="259166" y="221456"/>
                  <a:pt x="307181" y="173441"/>
                  <a:pt x="307181" y="114300"/>
                </a:cubicBezTo>
                <a:cubicBezTo>
                  <a:pt x="307181" y="55159"/>
                  <a:pt x="259166" y="7144"/>
                  <a:pt x="200025" y="7144"/>
                </a:cubicBezTo>
                <a:cubicBezTo>
                  <a:pt x="140884" y="7144"/>
                  <a:pt x="92869" y="55159"/>
                  <a:pt x="92869" y="114300"/>
                </a:cubicBezTo>
                <a:cubicBezTo>
                  <a:pt x="92869" y="173441"/>
                  <a:pt x="140884" y="221456"/>
                  <a:pt x="200025" y="221456"/>
                </a:cubicBezTo>
                <a:close/>
                <a:moveTo>
                  <a:pt x="173504" y="271463"/>
                </a:moveTo>
                <a:cubicBezTo>
                  <a:pt x="85546" y="271463"/>
                  <a:pt x="14288" y="342721"/>
                  <a:pt x="14288" y="430679"/>
                </a:cubicBezTo>
                <a:cubicBezTo>
                  <a:pt x="14288" y="445324"/>
                  <a:pt x="26164" y="457200"/>
                  <a:pt x="40809" y="457200"/>
                </a:cubicBezTo>
                <a:lnTo>
                  <a:pt x="359241" y="457200"/>
                </a:lnTo>
                <a:cubicBezTo>
                  <a:pt x="373886" y="457200"/>
                  <a:pt x="385763" y="445324"/>
                  <a:pt x="385763" y="430679"/>
                </a:cubicBezTo>
                <a:cubicBezTo>
                  <a:pt x="385763" y="342721"/>
                  <a:pt x="314504" y="271463"/>
                  <a:pt x="226546" y="271463"/>
                </a:cubicBezTo>
                <a:lnTo>
                  <a:pt x="173504" y="271463"/>
                </a:lnTo>
                <a:close/>
              </a:path>
            </a:pathLst>
          </a:custGeom>
          <a:solidFill>
            <a:srgbClr val="3C5A8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7"/>
          <p:cNvSpPr/>
          <p:nvPr/>
        </p:nvSpPr>
        <p:spPr>
          <a:xfrm>
            <a:off x="6439198" y="4597400"/>
            <a:ext cx="13462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Rohan Jain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gradFill flip="none" rotWithShape="0">
          <a:gsLst>
            <a:gs pos="0">
              <a:srgbClr val="94B9FF"/>
            </a:gs>
            <a:gs pos="9000">
              <a:srgbClr val="94B9FF"/>
            </a:gs>
            <a:gs pos="34000">
              <a:srgbClr val="94B9FF">
                <a:alpha val="46000"/>
              </a:srgbClr>
            </a:gs>
            <a:gs pos="62000">
              <a:srgbClr val="94B9FF">
                <a:alpha val="0"/>
              </a:srgbClr>
            </a:gs>
            <a:gs pos="72000">
              <a:srgbClr val="94B9FF">
                <a:alpha val="0"/>
              </a:srgbClr>
            </a:gs>
            <a:gs pos="89000">
              <a:srgbClr val="94B9FF">
                <a:alpha val="46000"/>
              </a:srgbClr>
            </a:gs>
            <a:gs pos="100000">
              <a:srgbClr val="94B9FF">
                <a:alpha val="46000"/>
              </a:srgbClr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827405" y="2098040"/>
            <a:ext cx="0" cy="1737995"/>
          </a:xfrm>
          <a:prstGeom prst="line">
            <a:avLst/>
          </a:prstGeom>
          <a:noFill/>
          <a:ln w="53975">
            <a:gradFill flip="none" rotWithShape="1">
              <a:gsLst>
                <a:gs pos="0">
                  <a:srgbClr val="3766C1">
                    <a:alpha val="36000"/>
                  </a:srgbClr>
                </a:gs>
                <a:gs pos="23000">
                  <a:srgbClr val="3766C1">
                    <a:alpha val="36000"/>
                  </a:srgbClr>
                </a:gs>
                <a:gs pos="50000">
                  <a:srgbClr val="4874CB">
                    <a:alpha val="94000"/>
                  </a:srgbClr>
                </a:gs>
                <a:gs pos="100000">
                  <a:srgbClr val="698ED4">
                    <a:alpha val="77000"/>
                  </a:srgbClr>
                </a:gs>
              </a:gsLst>
              <a:lin ang="8040000" scaled="1"/>
            </a:gradFill>
            <a:prstDash val="sysDot"/>
            <a:headEnd type="none"/>
            <a:tailEnd type="none"/>
          </a:ln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962949" y="2098040"/>
            <a:ext cx="0" cy="1737995"/>
          </a:xfrm>
          <a:prstGeom prst="line">
            <a:avLst/>
          </a:prstGeom>
          <a:noFill/>
          <a:ln w="53975">
            <a:gradFill flip="none" rotWithShape="1">
              <a:gsLst>
                <a:gs pos="0">
                  <a:srgbClr val="3766C1">
                    <a:alpha val="36000"/>
                  </a:srgbClr>
                </a:gs>
                <a:gs pos="23000">
                  <a:srgbClr val="3766C1">
                    <a:alpha val="36000"/>
                  </a:srgbClr>
                </a:gs>
                <a:gs pos="50000">
                  <a:srgbClr val="4874CB">
                    <a:alpha val="94000"/>
                  </a:srgbClr>
                </a:gs>
                <a:gs pos="100000">
                  <a:srgbClr val="698ED4">
                    <a:alpha val="77000"/>
                  </a:srgbClr>
                </a:gs>
              </a:gsLst>
              <a:lin ang="8040000" scaled="1"/>
            </a:gradFill>
            <a:prstDash val="sysDot"/>
            <a:headEnd type="none"/>
            <a:tailEnd type="none"/>
          </a:ln>
        </p:spPr>
        <p:txBody>
          <a:bodyPr/>
          <a:lstStyle/>
          <a:p>
            <a:endParaRPr lang="en-US"/>
          </a:p>
        </p:txBody>
      </p:sp>
      <p:sp>
        <p:nvSpPr>
          <p:cNvPr id="4" name="Shape 2"/>
          <p:cNvSpPr/>
          <p:nvPr/>
        </p:nvSpPr>
        <p:spPr>
          <a:xfrm>
            <a:off x="1098492" y="2098040"/>
            <a:ext cx="0" cy="1737995"/>
          </a:xfrm>
          <a:prstGeom prst="line">
            <a:avLst/>
          </a:prstGeom>
          <a:noFill/>
          <a:ln w="53975">
            <a:gradFill flip="none" rotWithShape="1">
              <a:gsLst>
                <a:gs pos="0">
                  <a:srgbClr val="3766C1">
                    <a:alpha val="36000"/>
                  </a:srgbClr>
                </a:gs>
                <a:gs pos="23000">
                  <a:srgbClr val="3766C1">
                    <a:alpha val="36000"/>
                  </a:srgbClr>
                </a:gs>
                <a:gs pos="50000">
                  <a:srgbClr val="4874CB">
                    <a:alpha val="94000"/>
                  </a:srgbClr>
                </a:gs>
                <a:gs pos="100000">
                  <a:srgbClr val="698ED4">
                    <a:alpha val="77000"/>
                  </a:srgbClr>
                </a:gs>
              </a:gsLst>
              <a:lin ang="8040000" scaled="1"/>
            </a:gradFill>
            <a:prstDash val="sysDot"/>
            <a:headEnd type="none"/>
            <a:tailEnd type="none"/>
          </a:ln>
        </p:spPr>
        <p:txBody>
          <a:bodyPr/>
          <a:lstStyle/>
          <a:p>
            <a:endParaRPr lang="en-US"/>
          </a:p>
        </p:txBody>
      </p:sp>
      <p:sp>
        <p:nvSpPr>
          <p:cNvPr id="5" name="Shape 3"/>
          <p:cNvSpPr/>
          <p:nvPr/>
        </p:nvSpPr>
        <p:spPr>
          <a:xfrm>
            <a:off x="1234036" y="2098040"/>
            <a:ext cx="0" cy="1737995"/>
          </a:xfrm>
          <a:prstGeom prst="line">
            <a:avLst/>
          </a:prstGeom>
          <a:noFill/>
          <a:ln w="53975">
            <a:gradFill flip="none" rotWithShape="1">
              <a:gsLst>
                <a:gs pos="0">
                  <a:srgbClr val="3766C1">
                    <a:alpha val="36000"/>
                  </a:srgbClr>
                </a:gs>
                <a:gs pos="23000">
                  <a:srgbClr val="3766C1">
                    <a:alpha val="36000"/>
                  </a:srgbClr>
                </a:gs>
                <a:gs pos="50000">
                  <a:srgbClr val="4874CB">
                    <a:alpha val="94000"/>
                  </a:srgbClr>
                </a:gs>
                <a:gs pos="100000">
                  <a:srgbClr val="698ED4">
                    <a:alpha val="77000"/>
                  </a:srgbClr>
                </a:gs>
              </a:gsLst>
              <a:lin ang="8040000" scaled="1"/>
            </a:gradFill>
            <a:prstDash val="sysDot"/>
            <a:headEnd type="none"/>
            <a:tailEnd type="none"/>
          </a:ln>
        </p:spPr>
        <p:txBody>
          <a:bodyPr/>
          <a:lstStyle/>
          <a:p>
            <a:endParaRPr lang="en-US"/>
          </a:p>
        </p:txBody>
      </p:sp>
      <p:sp>
        <p:nvSpPr>
          <p:cNvPr id="6" name="Shape 4"/>
          <p:cNvSpPr/>
          <p:nvPr/>
        </p:nvSpPr>
        <p:spPr>
          <a:xfrm>
            <a:off x="1369580" y="2098040"/>
            <a:ext cx="0" cy="1737995"/>
          </a:xfrm>
          <a:prstGeom prst="line">
            <a:avLst/>
          </a:prstGeom>
          <a:noFill/>
          <a:ln w="53975">
            <a:gradFill flip="none" rotWithShape="1">
              <a:gsLst>
                <a:gs pos="0">
                  <a:srgbClr val="3766C1">
                    <a:alpha val="36000"/>
                  </a:srgbClr>
                </a:gs>
                <a:gs pos="23000">
                  <a:srgbClr val="3766C1">
                    <a:alpha val="36000"/>
                  </a:srgbClr>
                </a:gs>
                <a:gs pos="50000">
                  <a:srgbClr val="4874CB">
                    <a:alpha val="94000"/>
                  </a:srgbClr>
                </a:gs>
                <a:gs pos="100000">
                  <a:srgbClr val="698ED4">
                    <a:alpha val="77000"/>
                  </a:srgbClr>
                </a:gs>
              </a:gsLst>
              <a:lin ang="8040000" scaled="1"/>
            </a:gradFill>
            <a:prstDash val="sysDot"/>
            <a:headEnd type="none"/>
            <a:tailEnd type="none"/>
          </a:ln>
        </p:spPr>
        <p:txBody>
          <a:bodyPr/>
          <a:lstStyle/>
          <a:p>
            <a:endParaRPr lang="en-US"/>
          </a:p>
        </p:txBody>
      </p:sp>
      <p:sp>
        <p:nvSpPr>
          <p:cNvPr id="7" name="Shape 5"/>
          <p:cNvSpPr/>
          <p:nvPr/>
        </p:nvSpPr>
        <p:spPr>
          <a:xfrm>
            <a:off x="1505123" y="2098040"/>
            <a:ext cx="0" cy="1737995"/>
          </a:xfrm>
          <a:prstGeom prst="line">
            <a:avLst/>
          </a:prstGeom>
          <a:noFill/>
          <a:ln w="53975">
            <a:gradFill flip="none" rotWithShape="1">
              <a:gsLst>
                <a:gs pos="0">
                  <a:srgbClr val="3766C1">
                    <a:alpha val="36000"/>
                  </a:srgbClr>
                </a:gs>
                <a:gs pos="23000">
                  <a:srgbClr val="3766C1">
                    <a:alpha val="36000"/>
                  </a:srgbClr>
                </a:gs>
                <a:gs pos="50000">
                  <a:srgbClr val="4874CB">
                    <a:alpha val="94000"/>
                  </a:srgbClr>
                </a:gs>
                <a:gs pos="100000">
                  <a:srgbClr val="698ED4">
                    <a:alpha val="77000"/>
                  </a:srgbClr>
                </a:gs>
              </a:gsLst>
              <a:lin ang="8040000" scaled="1"/>
            </a:gradFill>
            <a:prstDash val="sysDot"/>
            <a:headEnd type="none"/>
            <a:tailEnd type="none"/>
          </a:ln>
        </p:spPr>
        <p:txBody>
          <a:bodyPr/>
          <a:lstStyle/>
          <a:p>
            <a:endParaRPr lang="en-US"/>
          </a:p>
        </p:txBody>
      </p:sp>
      <p:sp>
        <p:nvSpPr>
          <p:cNvPr id="8" name="Shape 6"/>
          <p:cNvSpPr/>
          <p:nvPr/>
        </p:nvSpPr>
        <p:spPr>
          <a:xfrm>
            <a:off x="1640667" y="2098040"/>
            <a:ext cx="0" cy="1737995"/>
          </a:xfrm>
          <a:prstGeom prst="line">
            <a:avLst/>
          </a:prstGeom>
          <a:noFill/>
          <a:ln w="53975">
            <a:gradFill flip="none" rotWithShape="1">
              <a:gsLst>
                <a:gs pos="0">
                  <a:srgbClr val="3766C1">
                    <a:alpha val="36000"/>
                  </a:srgbClr>
                </a:gs>
                <a:gs pos="23000">
                  <a:srgbClr val="3766C1">
                    <a:alpha val="36000"/>
                  </a:srgbClr>
                </a:gs>
                <a:gs pos="50000">
                  <a:srgbClr val="4874CB">
                    <a:alpha val="94000"/>
                  </a:srgbClr>
                </a:gs>
                <a:gs pos="100000">
                  <a:srgbClr val="698ED4">
                    <a:alpha val="77000"/>
                  </a:srgbClr>
                </a:gs>
              </a:gsLst>
              <a:lin ang="8040000" scaled="1"/>
            </a:gradFill>
            <a:prstDash val="sysDot"/>
            <a:headEnd type="none"/>
            <a:tailEnd type="none"/>
          </a:ln>
        </p:spPr>
        <p:txBody>
          <a:bodyPr/>
          <a:lstStyle/>
          <a:p>
            <a:endParaRPr lang="en-US"/>
          </a:p>
        </p:txBody>
      </p:sp>
      <p:sp>
        <p:nvSpPr>
          <p:cNvPr id="9" name="Shape 7"/>
          <p:cNvSpPr/>
          <p:nvPr/>
        </p:nvSpPr>
        <p:spPr>
          <a:xfrm>
            <a:off x="1776211" y="2098040"/>
            <a:ext cx="0" cy="1737995"/>
          </a:xfrm>
          <a:prstGeom prst="line">
            <a:avLst/>
          </a:prstGeom>
          <a:noFill/>
          <a:ln w="53975">
            <a:gradFill flip="none" rotWithShape="1">
              <a:gsLst>
                <a:gs pos="0">
                  <a:srgbClr val="3766C1">
                    <a:alpha val="36000"/>
                  </a:srgbClr>
                </a:gs>
                <a:gs pos="23000">
                  <a:srgbClr val="3766C1">
                    <a:alpha val="36000"/>
                  </a:srgbClr>
                </a:gs>
                <a:gs pos="50000">
                  <a:srgbClr val="4874CB">
                    <a:alpha val="94000"/>
                  </a:srgbClr>
                </a:gs>
                <a:gs pos="100000">
                  <a:srgbClr val="698ED4">
                    <a:alpha val="77000"/>
                  </a:srgbClr>
                </a:gs>
              </a:gsLst>
              <a:lin ang="8040000" scaled="1"/>
            </a:gradFill>
            <a:prstDash val="sysDot"/>
            <a:headEnd type="none"/>
            <a:tailEnd type="none"/>
          </a:ln>
        </p:spPr>
        <p:txBody>
          <a:bodyPr/>
          <a:lstStyle/>
          <a:p>
            <a:endParaRPr lang="en-US"/>
          </a:p>
        </p:txBody>
      </p:sp>
      <p:sp>
        <p:nvSpPr>
          <p:cNvPr id="10" name="Shape 8"/>
          <p:cNvSpPr/>
          <p:nvPr/>
        </p:nvSpPr>
        <p:spPr>
          <a:xfrm>
            <a:off x="1911754" y="2098040"/>
            <a:ext cx="0" cy="1737995"/>
          </a:xfrm>
          <a:prstGeom prst="line">
            <a:avLst/>
          </a:prstGeom>
          <a:noFill/>
          <a:ln w="53975">
            <a:gradFill flip="none" rotWithShape="1">
              <a:gsLst>
                <a:gs pos="0">
                  <a:srgbClr val="3766C1">
                    <a:alpha val="36000"/>
                  </a:srgbClr>
                </a:gs>
                <a:gs pos="23000">
                  <a:srgbClr val="3766C1">
                    <a:alpha val="36000"/>
                  </a:srgbClr>
                </a:gs>
                <a:gs pos="50000">
                  <a:srgbClr val="4874CB">
                    <a:alpha val="94000"/>
                  </a:srgbClr>
                </a:gs>
                <a:gs pos="100000">
                  <a:srgbClr val="698ED4">
                    <a:alpha val="77000"/>
                  </a:srgbClr>
                </a:gs>
              </a:gsLst>
              <a:lin ang="8040000" scaled="1"/>
            </a:gradFill>
            <a:prstDash val="sysDot"/>
            <a:headEnd type="none"/>
            <a:tailEnd type="none"/>
          </a:ln>
        </p:spPr>
        <p:txBody>
          <a:bodyPr/>
          <a:lstStyle/>
          <a:p>
            <a:endParaRPr lang="en-US"/>
          </a:p>
        </p:txBody>
      </p:sp>
      <p:sp>
        <p:nvSpPr>
          <p:cNvPr id="11" name="Shape 9"/>
          <p:cNvSpPr/>
          <p:nvPr/>
        </p:nvSpPr>
        <p:spPr>
          <a:xfrm>
            <a:off x="2047298" y="2098040"/>
            <a:ext cx="0" cy="1737995"/>
          </a:xfrm>
          <a:prstGeom prst="line">
            <a:avLst/>
          </a:prstGeom>
          <a:noFill/>
          <a:ln w="53975">
            <a:gradFill flip="none" rotWithShape="1">
              <a:gsLst>
                <a:gs pos="0">
                  <a:srgbClr val="3766C1">
                    <a:alpha val="36000"/>
                  </a:srgbClr>
                </a:gs>
                <a:gs pos="23000">
                  <a:srgbClr val="3766C1">
                    <a:alpha val="36000"/>
                  </a:srgbClr>
                </a:gs>
                <a:gs pos="50000">
                  <a:srgbClr val="4874CB">
                    <a:alpha val="94000"/>
                  </a:srgbClr>
                </a:gs>
                <a:gs pos="100000">
                  <a:srgbClr val="698ED4">
                    <a:alpha val="77000"/>
                  </a:srgbClr>
                </a:gs>
              </a:gsLst>
              <a:lin ang="8040000" scaled="1"/>
            </a:gradFill>
            <a:prstDash val="sysDot"/>
            <a:headEnd type="none"/>
            <a:tailEnd type="none"/>
          </a:ln>
        </p:spPr>
        <p:txBody>
          <a:bodyPr/>
          <a:lstStyle/>
          <a:p>
            <a:endParaRPr lang="en-US"/>
          </a:p>
        </p:txBody>
      </p:sp>
      <p:sp>
        <p:nvSpPr>
          <p:cNvPr id="12" name="Shape 10"/>
          <p:cNvSpPr/>
          <p:nvPr/>
        </p:nvSpPr>
        <p:spPr>
          <a:xfrm>
            <a:off x="2182841" y="2098040"/>
            <a:ext cx="0" cy="1737995"/>
          </a:xfrm>
          <a:prstGeom prst="line">
            <a:avLst/>
          </a:prstGeom>
          <a:noFill/>
          <a:ln w="53975">
            <a:gradFill flip="none" rotWithShape="1">
              <a:gsLst>
                <a:gs pos="0">
                  <a:srgbClr val="3766C1">
                    <a:alpha val="36000"/>
                  </a:srgbClr>
                </a:gs>
                <a:gs pos="23000">
                  <a:srgbClr val="3766C1">
                    <a:alpha val="36000"/>
                  </a:srgbClr>
                </a:gs>
                <a:gs pos="50000">
                  <a:srgbClr val="4874CB">
                    <a:alpha val="94000"/>
                  </a:srgbClr>
                </a:gs>
                <a:gs pos="100000">
                  <a:srgbClr val="698ED4">
                    <a:alpha val="77000"/>
                  </a:srgbClr>
                </a:gs>
              </a:gsLst>
              <a:lin ang="8040000" scaled="1"/>
            </a:gradFill>
            <a:prstDash val="sysDot"/>
            <a:headEnd type="none"/>
            <a:tailEnd type="none"/>
          </a:ln>
        </p:spPr>
        <p:txBody>
          <a:bodyPr/>
          <a:lstStyle/>
          <a:p>
            <a:endParaRPr lang="en-US"/>
          </a:p>
        </p:txBody>
      </p:sp>
      <p:sp>
        <p:nvSpPr>
          <p:cNvPr id="13" name="Shape 11"/>
          <p:cNvSpPr/>
          <p:nvPr/>
        </p:nvSpPr>
        <p:spPr>
          <a:xfrm>
            <a:off x="2318385" y="2098040"/>
            <a:ext cx="0" cy="1737995"/>
          </a:xfrm>
          <a:prstGeom prst="line">
            <a:avLst/>
          </a:prstGeom>
          <a:noFill/>
          <a:ln w="53975">
            <a:gradFill flip="none" rotWithShape="1">
              <a:gsLst>
                <a:gs pos="0">
                  <a:srgbClr val="3766C1">
                    <a:alpha val="36000"/>
                  </a:srgbClr>
                </a:gs>
                <a:gs pos="23000">
                  <a:srgbClr val="3766C1">
                    <a:alpha val="36000"/>
                  </a:srgbClr>
                </a:gs>
                <a:gs pos="50000">
                  <a:srgbClr val="4874CB">
                    <a:alpha val="94000"/>
                  </a:srgbClr>
                </a:gs>
                <a:gs pos="100000">
                  <a:srgbClr val="698ED4">
                    <a:alpha val="77000"/>
                  </a:srgbClr>
                </a:gs>
              </a:gsLst>
              <a:lin ang="8040000" scaled="1"/>
            </a:gradFill>
            <a:prstDash val="sysDot"/>
            <a:headEnd type="none"/>
            <a:tailEnd type="none"/>
          </a:ln>
        </p:spPr>
        <p:txBody>
          <a:bodyPr/>
          <a:lstStyle/>
          <a:p>
            <a:endParaRPr lang="en-US"/>
          </a:p>
        </p:txBody>
      </p:sp>
      <p:sp>
        <p:nvSpPr>
          <p:cNvPr id="14" name="Shape 12"/>
          <p:cNvSpPr/>
          <p:nvPr/>
        </p:nvSpPr>
        <p:spPr>
          <a:xfrm>
            <a:off x="692650" y="2098040"/>
            <a:ext cx="0" cy="1737995"/>
          </a:xfrm>
          <a:prstGeom prst="line">
            <a:avLst/>
          </a:prstGeom>
          <a:noFill/>
          <a:ln w="53975">
            <a:gradFill flip="none" rotWithShape="1">
              <a:gsLst>
                <a:gs pos="0">
                  <a:srgbClr val="3766C1">
                    <a:alpha val="36000"/>
                  </a:srgbClr>
                </a:gs>
                <a:gs pos="23000">
                  <a:srgbClr val="3766C1">
                    <a:alpha val="36000"/>
                  </a:srgbClr>
                </a:gs>
                <a:gs pos="50000">
                  <a:srgbClr val="4874CB">
                    <a:alpha val="94000"/>
                  </a:srgbClr>
                </a:gs>
                <a:gs pos="100000">
                  <a:srgbClr val="698ED4">
                    <a:alpha val="77000"/>
                  </a:srgbClr>
                </a:gs>
              </a:gsLst>
              <a:lin ang="8040000" scaled="1"/>
            </a:gradFill>
            <a:prstDash val="sysDot"/>
            <a:headEnd type="none"/>
            <a:tailEnd type="none"/>
          </a:ln>
        </p:spPr>
        <p:txBody>
          <a:bodyPr/>
          <a:lstStyle/>
          <a:p>
            <a:endParaRPr lang="en-US"/>
          </a:p>
        </p:txBody>
      </p:sp>
      <p:sp>
        <p:nvSpPr>
          <p:cNvPr id="15" name="Shape 13"/>
          <p:cNvSpPr/>
          <p:nvPr/>
        </p:nvSpPr>
        <p:spPr>
          <a:xfrm>
            <a:off x="828193" y="2098040"/>
            <a:ext cx="0" cy="1737995"/>
          </a:xfrm>
          <a:prstGeom prst="line">
            <a:avLst/>
          </a:prstGeom>
          <a:noFill/>
          <a:ln w="53975">
            <a:gradFill flip="none" rotWithShape="1">
              <a:gsLst>
                <a:gs pos="0">
                  <a:srgbClr val="3766C1">
                    <a:alpha val="36000"/>
                  </a:srgbClr>
                </a:gs>
                <a:gs pos="23000">
                  <a:srgbClr val="3766C1">
                    <a:alpha val="36000"/>
                  </a:srgbClr>
                </a:gs>
                <a:gs pos="50000">
                  <a:srgbClr val="4874CB">
                    <a:alpha val="94000"/>
                  </a:srgbClr>
                </a:gs>
                <a:gs pos="100000">
                  <a:srgbClr val="698ED4">
                    <a:alpha val="77000"/>
                  </a:srgbClr>
                </a:gs>
              </a:gsLst>
              <a:lin ang="8040000" scaled="1"/>
            </a:gradFill>
            <a:prstDash val="sysDot"/>
            <a:headEnd type="none"/>
            <a:tailEnd type="none"/>
          </a:ln>
        </p:spPr>
        <p:txBody>
          <a:bodyPr/>
          <a:lstStyle/>
          <a:p>
            <a:endParaRPr lang="en-US"/>
          </a:p>
        </p:txBody>
      </p:sp>
      <p:sp>
        <p:nvSpPr>
          <p:cNvPr id="16" name="Shape 14"/>
          <p:cNvSpPr/>
          <p:nvPr/>
        </p:nvSpPr>
        <p:spPr>
          <a:xfrm>
            <a:off x="557106" y="2098040"/>
            <a:ext cx="0" cy="1844892"/>
          </a:xfrm>
          <a:prstGeom prst="line">
            <a:avLst/>
          </a:prstGeom>
          <a:noFill/>
          <a:ln w="53975">
            <a:gradFill flip="none" rotWithShape="1">
              <a:gsLst>
                <a:gs pos="0">
                  <a:srgbClr val="3766C1">
                    <a:alpha val="36000"/>
                  </a:srgbClr>
                </a:gs>
                <a:gs pos="23000">
                  <a:srgbClr val="3766C1">
                    <a:alpha val="36000"/>
                  </a:srgbClr>
                </a:gs>
                <a:gs pos="50000">
                  <a:srgbClr val="4874CB">
                    <a:alpha val="94000"/>
                  </a:srgbClr>
                </a:gs>
                <a:gs pos="100000">
                  <a:srgbClr val="698ED4">
                    <a:alpha val="77000"/>
                  </a:srgbClr>
                </a:gs>
              </a:gsLst>
              <a:lin ang="8040000" scaled="1"/>
            </a:gradFill>
            <a:prstDash val="sysDot"/>
            <a:headEnd type="none"/>
            <a:tailEnd type="none"/>
          </a:ln>
        </p:spPr>
        <p:txBody>
          <a:bodyPr/>
          <a:lstStyle/>
          <a:p>
            <a:endParaRPr lang="en-US"/>
          </a:p>
        </p:txBody>
      </p:sp>
      <p:sp>
        <p:nvSpPr>
          <p:cNvPr id="17" name="Shape 15"/>
          <p:cNvSpPr/>
          <p:nvPr/>
        </p:nvSpPr>
        <p:spPr>
          <a:xfrm>
            <a:off x="692650" y="2098040"/>
            <a:ext cx="0" cy="1737995"/>
          </a:xfrm>
          <a:prstGeom prst="line">
            <a:avLst/>
          </a:prstGeom>
          <a:noFill/>
          <a:ln w="53975">
            <a:gradFill flip="none" rotWithShape="1">
              <a:gsLst>
                <a:gs pos="0">
                  <a:srgbClr val="3766C1">
                    <a:alpha val="36000"/>
                  </a:srgbClr>
                </a:gs>
                <a:gs pos="23000">
                  <a:srgbClr val="3766C1">
                    <a:alpha val="36000"/>
                  </a:srgbClr>
                </a:gs>
                <a:gs pos="50000">
                  <a:srgbClr val="4874CB">
                    <a:alpha val="94000"/>
                  </a:srgbClr>
                </a:gs>
                <a:gs pos="100000">
                  <a:srgbClr val="698ED4">
                    <a:alpha val="77000"/>
                  </a:srgbClr>
                </a:gs>
              </a:gsLst>
              <a:lin ang="8040000" scaled="1"/>
            </a:gradFill>
            <a:prstDash val="sysDot"/>
            <a:headEnd type="none"/>
            <a:tailEnd type="none"/>
          </a:ln>
        </p:spPr>
        <p:txBody>
          <a:bodyPr/>
          <a:lstStyle/>
          <a:p>
            <a:endParaRPr lang="en-US"/>
          </a:p>
        </p:txBody>
      </p:sp>
      <p:sp>
        <p:nvSpPr>
          <p:cNvPr id="18" name="Shape 16"/>
          <p:cNvSpPr/>
          <p:nvPr/>
        </p:nvSpPr>
        <p:spPr>
          <a:xfrm rot="13080000">
            <a:off x="10614025" y="-642620"/>
            <a:ext cx="2079625" cy="2079625"/>
          </a:xfrm>
          <a:prstGeom prst="ellipse">
            <a:avLst/>
          </a:prstGeom>
          <a:gradFill flip="none" rotWithShape="1">
            <a:gsLst>
              <a:gs pos="0">
                <a:srgbClr val="D1DCF2">
                  <a:alpha val="14000"/>
                </a:srgbClr>
              </a:gs>
              <a:gs pos="25000">
                <a:srgbClr val="B3CBF9">
                  <a:alpha val="46000"/>
                </a:srgbClr>
              </a:gs>
              <a:gs pos="66000">
                <a:srgbClr val="94B9FF">
                  <a:alpha val="77000"/>
                </a:srgbClr>
              </a:gs>
              <a:gs pos="100000">
                <a:srgbClr val="94B9FF">
                  <a:alpha val="94000"/>
                </a:srgbClr>
              </a:gs>
            </a:gsLst>
            <a:lin ang="5400000" scaled="1"/>
          </a:gradFill>
          <a:ln/>
        </p:spPr>
        <p:txBody>
          <a:bodyPr/>
          <a:lstStyle/>
          <a:p>
            <a:endParaRPr lang="en-US"/>
          </a:p>
        </p:txBody>
      </p:sp>
      <p:sp>
        <p:nvSpPr>
          <p:cNvPr id="19" name="Text 17"/>
          <p:cNvSpPr/>
          <p:nvPr/>
        </p:nvSpPr>
        <p:spPr>
          <a:xfrm rot="13080000">
            <a:off x="10614025" y="-642620"/>
            <a:ext cx="2079625" cy="207962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1939925" y="2018030"/>
            <a:ext cx="9644380" cy="191389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algn="r">
              <a:lnSpc>
                <a:spcPct val="100000"/>
              </a:lnSpc>
            </a:pPr>
            <a:r>
              <a:rPr lang="en-US" sz="18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endParaRPr lang="en-US" sz="1600" dirty="0"/>
          </a:p>
          <a:p>
            <a:pPr algn="r">
              <a:lnSpc>
                <a:spcPct val="100000"/>
              </a:lnSpc>
            </a:pPr>
            <a:r>
              <a:rPr lang="en-US" sz="6000" b="1" dirty="0">
                <a:solidFill>
                  <a:srgbClr val="000000"/>
                </a:solidFill>
                <a:latin typeface="Arial Black" pitchFamily="34" charset="0"/>
                <a:ea typeface="Arial Black" pitchFamily="34" charset="-122"/>
                <a:cs typeface="Arial Black" pitchFamily="34" charset="-120"/>
              </a:rPr>
              <a:t>ＴＨＡＮＫＳ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 flipH="1">
            <a:off x="4814570" y="3940175"/>
            <a:ext cx="6555740" cy="0"/>
          </a:xfrm>
          <a:prstGeom prst="line">
            <a:avLst/>
          </a:prstGeom>
          <a:noFill/>
          <a:ln w="38100">
            <a:solidFill>
              <a:srgbClr val="4874CB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en-US"/>
          </a:p>
        </p:txBody>
      </p:sp>
      <p:pic>
        <p:nvPicPr>
          <p:cNvPr id="22" name="Image 0" descr="https://kimi-img.moonshot.cn/pub/slides/slides_tmpl/image/25-08-27-19:57:29-d2nf5a98bjvh7rlivrq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0760" y="4203065"/>
            <a:ext cx="303530" cy="142875"/>
          </a:xfrm>
          <a:prstGeom prst="rect">
            <a:avLst/>
          </a:prstGeom>
        </p:spPr>
      </p:pic>
      <p:pic>
        <p:nvPicPr>
          <p:cNvPr id="23" name="Image 1" descr="https://kimi-img.moonshot.cn/pub/slides/slides_tmpl/image/25-08-27-19:57:29-d2nf5a98bjvh7rlivrq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990" y="2628265"/>
            <a:ext cx="4368800" cy="3149600"/>
          </a:xfrm>
          <a:prstGeom prst="rect">
            <a:avLst/>
          </a:prstGeom>
        </p:spPr>
      </p:pic>
      <p:pic>
        <p:nvPicPr>
          <p:cNvPr id="24" name="Image 2" descr="https://kimi-img.moonshot.cn/pub/slides/slides_tmpl/image/25-08-27-19:57:29-d2nf5a98bjvh7rlivrs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6695" y="3435985"/>
            <a:ext cx="4284345" cy="1707515"/>
          </a:xfrm>
          <a:prstGeom prst="rect">
            <a:avLst/>
          </a:prstGeom>
        </p:spPr>
      </p:pic>
      <p:sp>
        <p:nvSpPr>
          <p:cNvPr id="26" name="Text 21"/>
          <p:cNvSpPr/>
          <p:nvPr/>
        </p:nvSpPr>
        <p:spPr>
          <a:xfrm>
            <a:off x="9122410" y="4598035"/>
            <a:ext cx="2331720" cy="4292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gradFill flip="none" rotWithShape="0">
          <a:gsLst>
            <a:gs pos="0">
              <a:srgbClr val="94B9FF">
                <a:alpha val="0"/>
              </a:srgbClr>
            </a:gs>
            <a:gs pos="9000">
              <a:srgbClr val="94B9FF">
                <a:alpha val="0"/>
              </a:srgbClr>
            </a:gs>
            <a:gs pos="40000">
              <a:srgbClr val="94B9FF">
                <a:alpha val="11000"/>
              </a:srgbClr>
            </a:gs>
            <a:gs pos="63000">
              <a:srgbClr val="94B9FF">
                <a:alpha val="9000"/>
              </a:srgbClr>
            </a:gs>
            <a:gs pos="84000">
              <a:srgbClr val="94B9FF">
                <a:alpha val="46000"/>
              </a:srgbClr>
            </a:gs>
            <a:gs pos="100000">
              <a:srgbClr val="94B9FF">
                <a:alpha val="46000"/>
              </a:srgbClr>
            </a:gs>
          </a:gsLst>
          <a:lin ang="6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19:57:29-d2nf5a98bjvh7rlivrvg.png"/>
          <p:cNvPicPr>
            <a:picLocks noChangeAspect="1"/>
          </p:cNvPicPr>
          <p:nvPr/>
        </p:nvPicPr>
        <p:blipFill>
          <a:blip r:embed="rId3"/>
          <a:srcRect l="20060" t="9520" b="9520"/>
          <a:stretch/>
        </p:blipFill>
        <p:spPr>
          <a:xfrm>
            <a:off x="3559810" y="0"/>
            <a:ext cx="6771640" cy="6858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8-27-19:57:29-d2nf5a98bjvh7rlivru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3620" y="2388552"/>
            <a:ext cx="1600200" cy="1651000"/>
          </a:xfrm>
          <a:prstGeom prst="rect">
            <a:avLst/>
          </a:prstGeom>
        </p:spPr>
      </p:pic>
      <p:sp>
        <p:nvSpPr>
          <p:cNvPr id="4" name="Shape 0"/>
          <p:cNvSpPr/>
          <p:nvPr/>
        </p:nvSpPr>
        <p:spPr>
          <a:xfrm>
            <a:off x="1504315" y="2848610"/>
            <a:ext cx="1320165" cy="1334770"/>
          </a:xfrm>
          <a:prstGeom prst="ellipse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1"/>
          <p:cNvSpPr/>
          <p:nvPr/>
        </p:nvSpPr>
        <p:spPr>
          <a:xfrm>
            <a:off x="1504315" y="2848610"/>
            <a:ext cx="1320165" cy="13347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2"/>
          <p:cNvSpPr/>
          <p:nvPr/>
        </p:nvSpPr>
        <p:spPr>
          <a:xfrm>
            <a:off x="1509395" y="2843530"/>
            <a:ext cx="1320165" cy="1334770"/>
          </a:xfrm>
          <a:prstGeom prst="ellipse">
            <a:avLst/>
          </a:prstGeom>
          <a:gradFill flip="none" rotWithShape="1">
            <a:gsLst>
              <a:gs pos="0">
                <a:srgbClr val="D1DCF2">
                  <a:alpha val="84000"/>
                </a:srgbClr>
              </a:gs>
              <a:gs pos="2000">
                <a:srgbClr val="D1DCF2">
                  <a:alpha val="84000"/>
                </a:srgbClr>
              </a:gs>
              <a:gs pos="55000">
                <a:srgbClr val="4874CB">
                  <a:alpha val="69000"/>
                </a:srgbClr>
              </a:gs>
              <a:gs pos="100000">
                <a:srgbClr val="345FB6"/>
              </a:gs>
            </a:gsLst>
            <a:path path="circle">
              <a:fillToRect r="100000" b="100000"/>
            </a:path>
            <a:tileRect l="-100000" t="-100000"/>
          </a:gradFill>
          <a:ln/>
          <a:effectLst>
            <a:outerShdw blurRad="304800" dist="184847" dir="2700000" algn="bl" rotWithShape="0">
              <a:srgbClr val="2E54A1">
                <a:alpha val="23922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7" name="Text 3"/>
          <p:cNvSpPr/>
          <p:nvPr/>
        </p:nvSpPr>
        <p:spPr>
          <a:xfrm>
            <a:off x="1509395" y="2843530"/>
            <a:ext cx="1320165" cy="13347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Text 4"/>
          <p:cNvSpPr/>
          <p:nvPr/>
        </p:nvSpPr>
        <p:spPr>
          <a:xfrm>
            <a:off x="1504315" y="3018790"/>
            <a:ext cx="1320165" cy="99314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r>
              <a:rPr lang="en-US" sz="4800" b="1" dirty="0">
                <a:solidFill>
                  <a:srgbClr val="FFFFFF"/>
                </a:solidFill>
                <a:latin typeface="Arial Black" pitchFamily="34" charset="0"/>
                <a:ea typeface="Arial Black" pitchFamily="34" charset="-122"/>
                <a:cs typeface="Arial Black" pitchFamily="34" charset="-120"/>
              </a:rPr>
              <a:t>01</a:t>
            </a:r>
            <a:endParaRPr lang="en-US" sz="1600" dirty="0"/>
          </a:p>
        </p:txBody>
      </p:sp>
      <p:sp>
        <p:nvSpPr>
          <p:cNvPr id="9" name="Text 5"/>
          <p:cNvSpPr/>
          <p:nvPr/>
        </p:nvSpPr>
        <p:spPr>
          <a:xfrm>
            <a:off x="3142615" y="3230880"/>
            <a:ext cx="8497570" cy="6159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1" dirty="0">
                <a:solidFill>
                  <a:srgbClr val="4874C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Project Overview</a:t>
            </a:r>
            <a:endParaRPr lang="en-US" sz="1600" dirty="0"/>
          </a:p>
        </p:txBody>
      </p:sp>
      <p:sp>
        <p:nvSpPr>
          <p:cNvPr id="10" name="Text 6"/>
          <p:cNvSpPr/>
          <p:nvPr/>
        </p:nvSpPr>
        <p:spPr>
          <a:xfrm>
            <a:off x="3142615" y="2295525"/>
            <a:ext cx="8497570" cy="90678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lang="en-US" sz="4400" b="1" dirty="0">
                <a:solidFill>
                  <a:srgbClr val="000000"/>
                </a:solidFill>
                <a:latin typeface="Arial Black" pitchFamily="34" charset="0"/>
                <a:ea typeface="Arial Black" pitchFamily="34" charset="-122"/>
                <a:cs typeface="Arial Black" pitchFamily="34" charset="-120"/>
              </a:rPr>
              <a:t>PART 01</a:t>
            </a:r>
            <a:endParaRPr lang="en-US" sz="1600" dirty="0"/>
          </a:p>
        </p:txBody>
      </p:sp>
      <p:pic>
        <p:nvPicPr>
          <p:cNvPr id="11" name="Image 2" descr="https://kimi-img.moonshot.cn/pub/slides/slides_tmpl/image/25-08-27-19:57:29-d2nf5a98bjvh7rlivrs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460000">
            <a:off x="9391650" y="613410"/>
            <a:ext cx="4236720" cy="1689100"/>
          </a:xfrm>
          <a:prstGeom prst="rect">
            <a:avLst/>
          </a:prstGeom>
        </p:spPr>
      </p:pic>
      <p:sp>
        <p:nvSpPr>
          <p:cNvPr id="12" name="Shape 7"/>
          <p:cNvSpPr/>
          <p:nvPr/>
        </p:nvSpPr>
        <p:spPr>
          <a:xfrm rot="7680000">
            <a:off x="9137650" y="5888355"/>
            <a:ext cx="430530" cy="430530"/>
          </a:xfrm>
          <a:prstGeom prst="ellipse">
            <a:avLst/>
          </a:prstGeom>
          <a:gradFill flip="none" rotWithShape="1">
            <a:gsLst>
              <a:gs pos="0">
                <a:srgbClr val="D1DCF2">
                  <a:alpha val="14000"/>
                </a:srgbClr>
              </a:gs>
              <a:gs pos="22000">
                <a:srgbClr val="6389D3">
                  <a:alpha val="48000"/>
                </a:srgbClr>
              </a:gs>
              <a:gs pos="45000">
                <a:srgbClr val="6389D3">
                  <a:alpha val="83000"/>
                </a:srgbClr>
              </a:gs>
              <a:gs pos="66000">
                <a:srgbClr val="6389D3">
                  <a:alpha val="87000"/>
                </a:srgbClr>
              </a:gs>
              <a:gs pos="100000">
                <a:srgbClr val="6389D3">
                  <a:alpha val="87000"/>
                </a:srgbClr>
              </a:gs>
            </a:gsLst>
            <a:lin ang="5400000" scaled="1"/>
          </a:gra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8"/>
          <p:cNvSpPr/>
          <p:nvPr/>
        </p:nvSpPr>
        <p:spPr>
          <a:xfrm rot="7680000">
            <a:off x="9137650" y="5888355"/>
            <a:ext cx="430530" cy="43053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Shape 9"/>
          <p:cNvSpPr/>
          <p:nvPr/>
        </p:nvSpPr>
        <p:spPr>
          <a:xfrm rot="4020000">
            <a:off x="9440545" y="886460"/>
            <a:ext cx="219075" cy="219075"/>
          </a:xfrm>
          <a:prstGeom prst="ellipse">
            <a:avLst/>
          </a:prstGeom>
          <a:gradFill flip="none" rotWithShape="1">
            <a:gsLst>
              <a:gs pos="0">
                <a:srgbClr val="D1DCF2">
                  <a:alpha val="14000"/>
                </a:srgbClr>
              </a:gs>
              <a:gs pos="22000">
                <a:srgbClr val="6389D3">
                  <a:alpha val="42000"/>
                </a:srgbClr>
              </a:gs>
              <a:gs pos="45000">
                <a:srgbClr val="6389D3">
                  <a:alpha val="68000"/>
                </a:srgbClr>
              </a:gs>
              <a:gs pos="66000">
                <a:srgbClr val="6389D3">
                  <a:alpha val="76000"/>
                </a:srgbClr>
              </a:gs>
              <a:gs pos="100000">
                <a:srgbClr val="6389D3">
                  <a:alpha val="76000"/>
                </a:srgbClr>
              </a:gs>
            </a:gsLst>
            <a:lin ang="5400000" scaled="1"/>
          </a:gra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Text 10"/>
          <p:cNvSpPr/>
          <p:nvPr/>
        </p:nvSpPr>
        <p:spPr>
          <a:xfrm rot="4020000">
            <a:off x="9440545" y="886460"/>
            <a:ext cx="219075" cy="21907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19:57:31-d2nf5ap8bjvh7rlivs4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0805" y="-107950"/>
            <a:ext cx="12311380" cy="697865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54000" y="1854200"/>
            <a:ext cx="119126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600" b="1" dirty="0">
                <a:solidFill>
                  <a:srgbClr val="3C5A8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Why Safety Beats Speed Alone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254000" y="2463800"/>
            <a:ext cx="117983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Traditional navigation tools only optimize for time or distance, ignoring the safety of the path.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254000" y="3225800"/>
            <a:ext cx="3797300" cy="1778000"/>
          </a:xfrm>
          <a:custGeom>
            <a:avLst/>
            <a:gdLst/>
            <a:ahLst/>
            <a:cxnLst/>
            <a:rect l="l" t="t" r="r" b="b"/>
            <a:pathLst>
              <a:path w="3797300" h="1778000">
                <a:moveTo>
                  <a:pt x="101595" y="0"/>
                </a:moveTo>
                <a:lnTo>
                  <a:pt x="3695705" y="0"/>
                </a:lnTo>
                <a:cubicBezTo>
                  <a:pt x="3751814" y="0"/>
                  <a:pt x="3797300" y="45486"/>
                  <a:pt x="3797300" y="101595"/>
                </a:cubicBezTo>
                <a:lnTo>
                  <a:pt x="3797300" y="1676405"/>
                </a:lnTo>
                <a:cubicBezTo>
                  <a:pt x="3797300" y="1732514"/>
                  <a:pt x="3751814" y="1778000"/>
                  <a:pt x="3695705" y="1778000"/>
                </a:cubicBezTo>
                <a:lnTo>
                  <a:pt x="101595" y="1778000"/>
                </a:lnTo>
                <a:cubicBezTo>
                  <a:pt x="45486" y="1778000"/>
                  <a:pt x="0" y="1732514"/>
                  <a:pt x="0" y="1676405"/>
                </a:cubicBezTo>
                <a:lnTo>
                  <a:pt x="0" y="101595"/>
                </a:lnTo>
                <a:cubicBezTo>
                  <a:pt x="0" y="45523"/>
                  <a:pt x="45523" y="0"/>
                  <a:pt x="101595" y="0"/>
                </a:cubicBezTo>
                <a:close/>
              </a:path>
            </a:pathLst>
          </a:custGeom>
          <a:solidFill>
            <a:srgbClr val="9AB3D4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Shape 3"/>
          <p:cNvSpPr/>
          <p:nvPr/>
        </p:nvSpPr>
        <p:spPr>
          <a:xfrm>
            <a:off x="558800" y="35306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cubicBezTo>
                  <a:pt x="161151" y="0"/>
                  <a:pt x="169188" y="4822"/>
                  <a:pt x="173355" y="12502"/>
                </a:cubicBezTo>
                <a:lnTo>
                  <a:pt x="301943" y="250627"/>
                </a:lnTo>
                <a:cubicBezTo>
                  <a:pt x="305931" y="258008"/>
                  <a:pt x="305753" y="266938"/>
                  <a:pt x="301466" y="274141"/>
                </a:cubicBezTo>
                <a:cubicBezTo>
                  <a:pt x="297180" y="281345"/>
                  <a:pt x="289381" y="285750"/>
                  <a:pt x="280987" y="285750"/>
                </a:cubicBezTo>
                <a:lnTo>
                  <a:pt x="23813" y="285750"/>
                </a:lnTo>
                <a:cubicBezTo>
                  <a:pt x="15419" y="285750"/>
                  <a:pt x="7680" y="281345"/>
                  <a:pt x="3334" y="274141"/>
                </a:cubicBezTo>
                <a:cubicBezTo>
                  <a:pt x="-1012" y="266938"/>
                  <a:pt x="-1131" y="258008"/>
                  <a:pt x="2858" y="250627"/>
                </a:cubicBezTo>
                <a:lnTo>
                  <a:pt x="131445" y="12502"/>
                </a:lnTo>
                <a:cubicBezTo>
                  <a:pt x="135612" y="4822"/>
                  <a:pt x="143649" y="0"/>
                  <a:pt x="152400" y="0"/>
                </a:cubicBezTo>
                <a:close/>
                <a:moveTo>
                  <a:pt x="152400" y="100013"/>
                </a:moveTo>
                <a:cubicBezTo>
                  <a:pt x="144482" y="100013"/>
                  <a:pt x="138113" y="106382"/>
                  <a:pt x="138113" y="114300"/>
                </a:cubicBezTo>
                <a:lnTo>
                  <a:pt x="138113" y="180975"/>
                </a:lnTo>
                <a:cubicBezTo>
                  <a:pt x="138113" y="188893"/>
                  <a:pt x="144482" y="195263"/>
                  <a:pt x="152400" y="195263"/>
                </a:cubicBezTo>
                <a:cubicBezTo>
                  <a:pt x="160318" y="195263"/>
                  <a:pt x="166688" y="188893"/>
                  <a:pt x="166688" y="180975"/>
                </a:cubicBezTo>
                <a:lnTo>
                  <a:pt x="166688" y="114300"/>
                </a:lnTo>
                <a:cubicBezTo>
                  <a:pt x="166688" y="106382"/>
                  <a:pt x="160318" y="100013"/>
                  <a:pt x="152400" y="100013"/>
                </a:cubicBezTo>
                <a:close/>
                <a:moveTo>
                  <a:pt x="168295" y="228600"/>
                </a:moveTo>
                <a:cubicBezTo>
                  <a:pt x="168656" y="222700"/>
                  <a:pt x="165714" y="217087"/>
                  <a:pt x="160656" y="214027"/>
                </a:cubicBezTo>
                <a:cubicBezTo>
                  <a:pt x="155599" y="210968"/>
                  <a:pt x="149261" y="210968"/>
                  <a:pt x="144203" y="214027"/>
                </a:cubicBezTo>
                <a:cubicBezTo>
                  <a:pt x="139145" y="217087"/>
                  <a:pt x="136203" y="222700"/>
                  <a:pt x="136565" y="228600"/>
                </a:cubicBezTo>
                <a:cubicBezTo>
                  <a:pt x="136203" y="234500"/>
                  <a:pt x="139145" y="240113"/>
                  <a:pt x="144203" y="243173"/>
                </a:cubicBezTo>
                <a:cubicBezTo>
                  <a:pt x="149261" y="246232"/>
                  <a:pt x="155599" y="246232"/>
                  <a:pt x="160656" y="243173"/>
                </a:cubicBezTo>
                <a:cubicBezTo>
                  <a:pt x="165714" y="240113"/>
                  <a:pt x="168656" y="234500"/>
                  <a:pt x="168295" y="228600"/>
                </a:cubicBezTo>
                <a:close/>
              </a:path>
            </a:pathLst>
          </a:custGeom>
          <a:solidFill>
            <a:srgbClr val="678BC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4"/>
          <p:cNvSpPr/>
          <p:nvPr/>
        </p:nvSpPr>
        <p:spPr>
          <a:xfrm>
            <a:off x="1066800" y="3505200"/>
            <a:ext cx="14986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3C5A8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Problem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457200" y="4038600"/>
            <a:ext cx="3479800" cy="762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Certain corridors have </a:t>
            </a:r>
            <a:r>
              <a:rPr lang="en-US" sz="1400" dirty="0">
                <a:solidFill>
                  <a:srgbClr val="FFFFFF"/>
                </a:solidFill>
                <a:highlight>
                  <a:srgbClr val="678BC7">
                    <a:alpha val="100000"/>
                  </a:srgbClr>
                </a:highlight>
                <a:latin typeface="MiSans" pitchFamily="34" charset="0"/>
                <a:ea typeface="MiSans" pitchFamily="34" charset="-122"/>
                <a:cs typeface="MiSans" pitchFamily="34" charset="-120"/>
              </a:rPr>
              <a:t>repeat crash clusters </a:t>
            </a:r>
            <a:r>
              <a:rPr lang="en-US" sz="14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, dangerous intersections, and numerous 311 hazard complaints.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4355703" y="3225800"/>
            <a:ext cx="7581900" cy="1778000"/>
          </a:xfrm>
          <a:custGeom>
            <a:avLst/>
            <a:gdLst/>
            <a:ahLst/>
            <a:cxnLst/>
            <a:rect l="l" t="t" r="r" b="b"/>
            <a:pathLst>
              <a:path w="7581900" h="1778000">
                <a:moveTo>
                  <a:pt x="101595" y="0"/>
                </a:moveTo>
                <a:lnTo>
                  <a:pt x="7480305" y="0"/>
                </a:lnTo>
                <a:cubicBezTo>
                  <a:pt x="7536414" y="0"/>
                  <a:pt x="7581900" y="45486"/>
                  <a:pt x="7581900" y="101595"/>
                </a:cubicBezTo>
                <a:lnTo>
                  <a:pt x="7581900" y="1676405"/>
                </a:lnTo>
                <a:cubicBezTo>
                  <a:pt x="7581900" y="1732514"/>
                  <a:pt x="7536414" y="1778000"/>
                  <a:pt x="7480305" y="1778000"/>
                </a:cubicBezTo>
                <a:lnTo>
                  <a:pt x="101595" y="1778000"/>
                </a:lnTo>
                <a:cubicBezTo>
                  <a:pt x="45486" y="1778000"/>
                  <a:pt x="0" y="1732514"/>
                  <a:pt x="0" y="1676405"/>
                </a:cubicBezTo>
                <a:lnTo>
                  <a:pt x="0" y="101595"/>
                </a:lnTo>
                <a:cubicBezTo>
                  <a:pt x="0" y="45523"/>
                  <a:pt x="45523" y="0"/>
                  <a:pt x="101595" y="0"/>
                </a:cubicBezTo>
                <a:close/>
              </a:path>
            </a:pathLst>
          </a:custGeom>
          <a:solidFill>
            <a:srgbClr val="3C5A85">
              <a:alpha val="80000"/>
            </a:srgbClr>
          </a:solidFill>
          <a:ln/>
          <a:effectLst>
            <a:outerShdw blurRad="190500" dist="1270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10" name="Shape 7"/>
          <p:cNvSpPr/>
          <p:nvPr/>
        </p:nvSpPr>
        <p:spPr>
          <a:xfrm>
            <a:off x="4698603" y="3530600"/>
            <a:ext cx="228600" cy="304800"/>
          </a:xfrm>
          <a:custGeom>
            <a:avLst/>
            <a:gdLst/>
            <a:ahLst/>
            <a:cxnLst/>
            <a:rect l="l" t="t" r="r" b="b"/>
            <a:pathLst>
              <a:path w="228600" h="304800">
                <a:moveTo>
                  <a:pt x="174367" y="228600"/>
                </a:moveTo>
                <a:cubicBezTo>
                  <a:pt x="178713" y="215325"/>
                  <a:pt x="187404" y="203299"/>
                  <a:pt x="197227" y="192941"/>
                </a:cubicBezTo>
                <a:cubicBezTo>
                  <a:pt x="216694" y="172462"/>
                  <a:pt x="228600" y="144780"/>
                  <a:pt x="228600" y="114300"/>
                </a:cubicBezTo>
                <a:cubicBezTo>
                  <a:pt x="228600" y="51197"/>
                  <a:pt x="177403" y="0"/>
                  <a:pt x="114300" y="0"/>
                </a:cubicBezTo>
                <a:cubicBezTo>
                  <a:pt x="51197" y="0"/>
                  <a:pt x="0" y="51197"/>
                  <a:pt x="0" y="114300"/>
                </a:cubicBezTo>
                <a:cubicBezTo>
                  <a:pt x="0" y="144780"/>
                  <a:pt x="11906" y="172462"/>
                  <a:pt x="31373" y="192941"/>
                </a:cubicBezTo>
                <a:cubicBezTo>
                  <a:pt x="41196" y="203299"/>
                  <a:pt x="49947" y="215325"/>
                  <a:pt x="54233" y="228600"/>
                </a:cubicBezTo>
                <a:lnTo>
                  <a:pt x="174308" y="228600"/>
                </a:lnTo>
                <a:close/>
                <a:moveTo>
                  <a:pt x="171450" y="257175"/>
                </a:moveTo>
                <a:lnTo>
                  <a:pt x="57150" y="257175"/>
                </a:lnTo>
                <a:lnTo>
                  <a:pt x="57150" y="266700"/>
                </a:lnTo>
                <a:cubicBezTo>
                  <a:pt x="57150" y="293013"/>
                  <a:pt x="78462" y="314325"/>
                  <a:pt x="104775" y="314325"/>
                </a:cubicBezTo>
                <a:lnTo>
                  <a:pt x="123825" y="314325"/>
                </a:lnTo>
                <a:cubicBezTo>
                  <a:pt x="150138" y="314325"/>
                  <a:pt x="171450" y="293013"/>
                  <a:pt x="171450" y="266700"/>
                </a:cubicBezTo>
                <a:lnTo>
                  <a:pt x="171450" y="257175"/>
                </a:lnTo>
                <a:close/>
                <a:moveTo>
                  <a:pt x="109537" y="66675"/>
                </a:moveTo>
                <a:cubicBezTo>
                  <a:pt x="85844" y="66675"/>
                  <a:pt x="66675" y="85844"/>
                  <a:pt x="66675" y="109537"/>
                </a:cubicBezTo>
                <a:cubicBezTo>
                  <a:pt x="66675" y="117455"/>
                  <a:pt x="60305" y="123825"/>
                  <a:pt x="52388" y="123825"/>
                </a:cubicBezTo>
                <a:cubicBezTo>
                  <a:pt x="44470" y="123825"/>
                  <a:pt x="38100" y="117455"/>
                  <a:pt x="38100" y="109537"/>
                </a:cubicBezTo>
                <a:cubicBezTo>
                  <a:pt x="38100" y="70068"/>
                  <a:pt x="70068" y="38100"/>
                  <a:pt x="109537" y="38100"/>
                </a:cubicBezTo>
                <a:cubicBezTo>
                  <a:pt x="117455" y="38100"/>
                  <a:pt x="123825" y="44470"/>
                  <a:pt x="123825" y="52388"/>
                </a:cubicBezTo>
                <a:cubicBezTo>
                  <a:pt x="123825" y="60305"/>
                  <a:pt x="117455" y="66675"/>
                  <a:pt x="109537" y="66675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5168503" y="3505200"/>
            <a:ext cx="24638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Saferide Solution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4558903" y="4038600"/>
            <a:ext cx="7264400" cy="762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We rank routes by real historical crash and hazard data, providing </a:t>
            </a:r>
            <a:r>
              <a:rPr lang="en-US" sz="14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transparency into road safety</a:t>
            </a: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for data-driven decisions, benefiting commuters, ride-share drivers, and delivery services.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19:57:31-d2nf5ap8bjvh7rlivs4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0805" y="-107950"/>
            <a:ext cx="12311380" cy="697865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39700" y="1422400"/>
            <a:ext cx="119126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3600" b="1" dirty="0">
                <a:solidFill>
                  <a:srgbClr val="3C5A8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The Hidden Risk Problem</a:t>
            </a:r>
            <a:endParaRPr lang="en-US" sz="1600" dirty="0"/>
          </a:p>
        </p:txBody>
      </p:sp>
      <p:sp>
        <p:nvSpPr>
          <p:cNvPr id="4" name="Shape 1"/>
          <p:cNvSpPr/>
          <p:nvPr/>
        </p:nvSpPr>
        <p:spPr>
          <a:xfrm>
            <a:off x="1591667" y="2336800"/>
            <a:ext cx="1016000" cy="1016000"/>
          </a:xfrm>
          <a:custGeom>
            <a:avLst/>
            <a:gdLst/>
            <a:ahLst/>
            <a:cxnLst/>
            <a:rect l="l" t="t" r="r" b="b"/>
            <a:pathLst>
              <a:path w="1016000" h="1016000">
                <a:moveTo>
                  <a:pt x="508000" y="0"/>
                </a:moveTo>
                <a:lnTo>
                  <a:pt x="508000" y="0"/>
                </a:lnTo>
                <a:cubicBezTo>
                  <a:pt x="788373" y="0"/>
                  <a:pt x="1016000" y="227627"/>
                  <a:pt x="1016000" y="508000"/>
                </a:cubicBezTo>
                <a:lnTo>
                  <a:pt x="1016000" y="508000"/>
                </a:lnTo>
                <a:cubicBezTo>
                  <a:pt x="1016000" y="788373"/>
                  <a:pt x="788373" y="1016000"/>
                  <a:pt x="508000" y="1016000"/>
                </a:cubicBezTo>
                <a:lnTo>
                  <a:pt x="508000" y="1016000"/>
                </a:lnTo>
                <a:cubicBezTo>
                  <a:pt x="227627" y="1016000"/>
                  <a:pt x="0" y="788373"/>
                  <a:pt x="0" y="508000"/>
                </a:cubicBezTo>
                <a:lnTo>
                  <a:pt x="0" y="508000"/>
                </a:lnTo>
                <a:cubicBezTo>
                  <a:pt x="0" y="227627"/>
                  <a:pt x="227627" y="0"/>
                  <a:pt x="508000" y="0"/>
                </a:cubicBezTo>
                <a:close/>
              </a:path>
            </a:pathLst>
          </a:custGeom>
          <a:solidFill>
            <a:srgbClr val="9AB3D4">
              <a:alpha val="3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Shape 2"/>
          <p:cNvSpPr/>
          <p:nvPr/>
        </p:nvSpPr>
        <p:spPr>
          <a:xfrm>
            <a:off x="1899642" y="2616200"/>
            <a:ext cx="400050" cy="457200"/>
          </a:xfrm>
          <a:custGeom>
            <a:avLst/>
            <a:gdLst/>
            <a:ahLst/>
            <a:cxnLst/>
            <a:rect l="l" t="t" r="r" b="b"/>
            <a:pathLst>
              <a:path w="400050" h="457200">
                <a:moveTo>
                  <a:pt x="400050" y="183773"/>
                </a:moveTo>
                <a:cubicBezTo>
                  <a:pt x="386834" y="192524"/>
                  <a:pt x="371654" y="199579"/>
                  <a:pt x="355848" y="205204"/>
                </a:cubicBezTo>
                <a:cubicBezTo>
                  <a:pt x="313879" y="220206"/>
                  <a:pt x="258782" y="228600"/>
                  <a:pt x="200025" y="228600"/>
                </a:cubicBezTo>
                <a:cubicBezTo>
                  <a:pt x="141268" y="228600"/>
                  <a:pt x="86082" y="220117"/>
                  <a:pt x="44202" y="205204"/>
                </a:cubicBezTo>
                <a:cubicBezTo>
                  <a:pt x="28486" y="199579"/>
                  <a:pt x="13216" y="192524"/>
                  <a:pt x="0" y="183773"/>
                </a:cubicBezTo>
                <a:lnTo>
                  <a:pt x="0" y="257175"/>
                </a:lnTo>
                <a:cubicBezTo>
                  <a:pt x="0" y="296644"/>
                  <a:pt x="89565" y="328613"/>
                  <a:pt x="200025" y="328613"/>
                </a:cubicBezTo>
                <a:cubicBezTo>
                  <a:pt x="310485" y="328613"/>
                  <a:pt x="400050" y="296644"/>
                  <a:pt x="400050" y="257175"/>
                </a:cubicBezTo>
                <a:lnTo>
                  <a:pt x="400050" y="183773"/>
                </a:lnTo>
                <a:close/>
                <a:moveTo>
                  <a:pt x="400050" y="114300"/>
                </a:moveTo>
                <a:lnTo>
                  <a:pt x="400050" y="71438"/>
                </a:lnTo>
                <a:cubicBezTo>
                  <a:pt x="400050" y="31968"/>
                  <a:pt x="310485" y="0"/>
                  <a:pt x="200025" y="0"/>
                </a:cubicBezTo>
                <a:cubicBezTo>
                  <a:pt x="89565" y="0"/>
                  <a:pt x="0" y="31968"/>
                  <a:pt x="0" y="71438"/>
                </a:cubicBezTo>
                <a:lnTo>
                  <a:pt x="0" y="114300"/>
                </a:lnTo>
                <a:cubicBezTo>
                  <a:pt x="0" y="153769"/>
                  <a:pt x="89565" y="185738"/>
                  <a:pt x="200025" y="185738"/>
                </a:cubicBezTo>
                <a:cubicBezTo>
                  <a:pt x="310485" y="185738"/>
                  <a:pt x="400050" y="153769"/>
                  <a:pt x="400050" y="114300"/>
                </a:cubicBezTo>
                <a:close/>
                <a:moveTo>
                  <a:pt x="355848" y="348079"/>
                </a:moveTo>
                <a:cubicBezTo>
                  <a:pt x="313968" y="362992"/>
                  <a:pt x="258872" y="371475"/>
                  <a:pt x="200025" y="371475"/>
                </a:cubicBezTo>
                <a:cubicBezTo>
                  <a:pt x="141178" y="371475"/>
                  <a:pt x="86082" y="362992"/>
                  <a:pt x="44202" y="348079"/>
                </a:cubicBezTo>
                <a:cubicBezTo>
                  <a:pt x="28486" y="342454"/>
                  <a:pt x="13216" y="335399"/>
                  <a:pt x="0" y="326648"/>
                </a:cubicBezTo>
                <a:lnTo>
                  <a:pt x="0" y="385763"/>
                </a:lnTo>
                <a:cubicBezTo>
                  <a:pt x="0" y="425232"/>
                  <a:pt x="89565" y="457200"/>
                  <a:pt x="200025" y="457200"/>
                </a:cubicBezTo>
                <a:cubicBezTo>
                  <a:pt x="310485" y="457200"/>
                  <a:pt x="400050" y="425232"/>
                  <a:pt x="400050" y="385763"/>
                </a:cubicBezTo>
                <a:lnTo>
                  <a:pt x="400050" y="326648"/>
                </a:lnTo>
                <a:cubicBezTo>
                  <a:pt x="386834" y="335399"/>
                  <a:pt x="371654" y="342454"/>
                  <a:pt x="355848" y="348079"/>
                </a:cubicBezTo>
                <a:close/>
              </a:path>
            </a:pathLst>
          </a:custGeom>
          <a:solidFill>
            <a:srgbClr val="3C5A8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892870" y="3505200"/>
            <a:ext cx="2413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3C5A8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Unreadable City Data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209550" y="3911600"/>
            <a:ext cx="37846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Citizens can't easily interpret where crashes occur or which intersections are dangerous.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5587901" y="2336800"/>
            <a:ext cx="1016000" cy="1016000"/>
          </a:xfrm>
          <a:custGeom>
            <a:avLst/>
            <a:gdLst/>
            <a:ahLst/>
            <a:cxnLst/>
            <a:rect l="l" t="t" r="r" b="b"/>
            <a:pathLst>
              <a:path w="1016000" h="1016000">
                <a:moveTo>
                  <a:pt x="508000" y="0"/>
                </a:moveTo>
                <a:lnTo>
                  <a:pt x="508000" y="0"/>
                </a:lnTo>
                <a:cubicBezTo>
                  <a:pt x="788373" y="0"/>
                  <a:pt x="1016000" y="227627"/>
                  <a:pt x="1016000" y="508000"/>
                </a:cubicBezTo>
                <a:lnTo>
                  <a:pt x="1016000" y="508000"/>
                </a:lnTo>
                <a:cubicBezTo>
                  <a:pt x="1016000" y="788373"/>
                  <a:pt x="788373" y="1016000"/>
                  <a:pt x="508000" y="1016000"/>
                </a:cubicBezTo>
                <a:lnTo>
                  <a:pt x="508000" y="1016000"/>
                </a:lnTo>
                <a:cubicBezTo>
                  <a:pt x="227627" y="1016000"/>
                  <a:pt x="0" y="788373"/>
                  <a:pt x="0" y="508000"/>
                </a:cubicBezTo>
                <a:lnTo>
                  <a:pt x="0" y="508000"/>
                </a:lnTo>
                <a:cubicBezTo>
                  <a:pt x="0" y="227627"/>
                  <a:pt x="227627" y="0"/>
                  <a:pt x="508000" y="0"/>
                </a:cubicBezTo>
                <a:close/>
              </a:path>
            </a:pathLst>
          </a:custGeom>
          <a:solidFill>
            <a:srgbClr val="9AB3D4">
              <a:alpha val="3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Shape 6"/>
          <p:cNvSpPr/>
          <p:nvPr/>
        </p:nvSpPr>
        <p:spPr>
          <a:xfrm>
            <a:off x="5867301" y="2616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957" y="0"/>
                </a:moveTo>
                <a:cubicBezTo>
                  <a:pt x="213152" y="0"/>
                  <a:pt x="200382" y="12769"/>
                  <a:pt x="200382" y="28575"/>
                </a:cubicBezTo>
                <a:lnTo>
                  <a:pt x="200382" y="57150"/>
                </a:lnTo>
                <a:lnTo>
                  <a:pt x="57507" y="57150"/>
                </a:lnTo>
                <a:cubicBezTo>
                  <a:pt x="41702" y="57150"/>
                  <a:pt x="28932" y="69919"/>
                  <a:pt x="28932" y="85725"/>
                </a:cubicBezTo>
                <a:lnTo>
                  <a:pt x="28932" y="142875"/>
                </a:lnTo>
                <a:cubicBezTo>
                  <a:pt x="28932" y="158681"/>
                  <a:pt x="41702" y="171450"/>
                  <a:pt x="57507" y="171450"/>
                </a:cubicBezTo>
                <a:lnTo>
                  <a:pt x="200382" y="171450"/>
                </a:lnTo>
                <a:lnTo>
                  <a:pt x="200382" y="228600"/>
                </a:lnTo>
                <a:lnTo>
                  <a:pt x="63401" y="228600"/>
                </a:lnTo>
                <a:cubicBezTo>
                  <a:pt x="59650" y="228600"/>
                  <a:pt x="55989" y="230118"/>
                  <a:pt x="53310" y="232797"/>
                </a:cubicBezTo>
                <a:lnTo>
                  <a:pt x="10448" y="275659"/>
                </a:lnTo>
                <a:cubicBezTo>
                  <a:pt x="4911" y="281196"/>
                  <a:pt x="4911" y="290304"/>
                  <a:pt x="10448" y="295841"/>
                </a:cubicBezTo>
                <a:lnTo>
                  <a:pt x="53310" y="338703"/>
                </a:lnTo>
                <a:cubicBezTo>
                  <a:pt x="55989" y="341382"/>
                  <a:pt x="59650" y="342900"/>
                  <a:pt x="63401" y="342900"/>
                </a:cubicBezTo>
                <a:lnTo>
                  <a:pt x="200382" y="342900"/>
                </a:lnTo>
                <a:lnTo>
                  <a:pt x="200382" y="428625"/>
                </a:lnTo>
                <a:cubicBezTo>
                  <a:pt x="200382" y="444431"/>
                  <a:pt x="213152" y="457200"/>
                  <a:pt x="228957" y="457200"/>
                </a:cubicBezTo>
                <a:cubicBezTo>
                  <a:pt x="244763" y="457200"/>
                  <a:pt x="257532" y="444431"/>
                  <a:pt x="257532" y="428625"/>
                </a:cubicBezTo>
                <a:lnTo>
                  <a:pt x="257532" y="342900"/>
                </a:lnTo>
                <a:lnTo>
                  <a:pt x="400407" y="342900"/>
                </a:lnTo>
                <a:cubicBezTo>
                  <a:pt x="416213" y="342900"/>
                  <a:pt x="428982" y="330131"/>
                  <a:pt x="428982" y="314325"/>
                </a:cubicBezTo>
                <a:lnTo>
                  <a:pt x="428982" y="257175"/>
                </a:lnTo>
                <a:cubicBezTo>
                  <a:pt x="428982" y="241369"/>
                  <a:pt x="416213" y="228600"/>
                  <a:pt x="400407" y="228600"/>
                </a:cubicBezTo>
                <a:lnTo>
                  <a:pt x="257532" y="228600"/>
                </a:lnTo>
                <a:lnTo>
                  <a:pt x="257532" y="171450"/>
                </a:lnTo>
                <a:lnTo>
                  <a:pt x="394514" y="171450"/>
                </a:lnTo>
                <a:cubicBezTo>
                  <a:pt x="398264" y="171450"/>
                  <a:pt x="401925" y="169932"/>
                  <a:pt x="404604" y="167253"/>
                </a:cubicBezTo>
                <a:lnTo>
                  <a:pt x="447467" y="124391"/>
                </a:lnTo>
                <a:cubicBezTo>
                  <a:pt x="453003" y="118854"/>
                  <a:pt x="453003" y="109746"/>
                  <a:pt x="447467" y="104209"/>
                </a:cubicBezTo>
                <a:lnTo>
                  <a:pt x="404604" y="61347"/>
                </a:lnTo>
                <a:cubicBezTo>
                  <a:pt x="401925" y="58668"/>
                  <a:pt x="398264" y="57150"/>
                  <a:pt x="394514" y="57150"/>
                </a:cubicBezTo>
                <a:lnTo>
                  <a:pt x="257532" y="57150"/>
                </a:lnTo>
                <a:lnTo>
                  <a:pt x="257532" y="28575"/>
                </a:lnTo>
                <a:cubicBezTo>
                  <a:pt x="257532" y="12769"/>
                  <a:pt x="244763" y="0"/>
                  <a:pt x="228957" y="0"/>
                </a:cubicBezTo>
                <a:close/>
              </a:path>
            </a:pathLst>
          </a:custGeom>
          <a:solidFill>
            <a:srgbClr val="3C5A8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7"/>
          <p:cNvSpPr/>
          <p:nvPr/>
        </p:nvSpPr>
        <p:spPr>
          <a:xfrm>
            <a:off x="4889004" y="3505200"/>
            <a:ext cx="2413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3C5A8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Flawed Map Systems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4205784" y="3911600"/>
            <a:ext cx="37846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They ignore crash severity, recency, and hazard reports, failing to explain route safety.</a:t>
            </a: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9584134" y="2336800"/>
            <a:ext cx="1016000" cy="1016000"/>
          </a:xfrm>
          <a:custGeom>
            <a:avLst/>
            <a:gdLst/>
            <a:ahLst/>
            <a:cxnLst/>
            <a:rect l="l" t="t" r="r" b="b"/>
            <a:pathLst>
              <a:path w="1016000" h="1016000">
                <a:moveTo>
                  <a:pt x="508000" y="0"/>
                </a:moveTo>
                <a:lnTo>
                  <a:pt x="508000" y="0"/>
                </a:lnTo>
                <a:cubicBezTo>
                  <a:pt x="788373" y="0"/>
                  <a:pt x="1016000" y="227627"/>
                  <a:pt x="1016000" y="508000"/>
                </a:cubicBezTo>
                <a:lnTo>
                  <a:pt x="1016000" y="508000"/>
                </a:lnTo>
                <a:cubicBezTo>
                  <a:pt x="1016000" y="788373"/>
                  <a:pt x="788373" y="1016000"/>
                  <a:pt x="508000" y="1016000"/>
                </a:cubicBezTo>
                <a:lnTo>
                  <a:pt x="508000" y="1016000"/>
                </a:lnTo>
                <a:cubicBezTo>
                  <a:pt x="227627" y="1016000"/>
                  <a:pt x="0" y="788373"/>
                  <a:pt x="0" y="508000"/>
                </a:cubicBezTo>
                <a:lnTo>
                  <a:pt x="0" y="508000"/>
                </a:lnTo>
                <a:cubicBezTo>
                  <a:pt x="0" y="227627"/>
                  <a:pt x="227627" y="0"/>
                  <a:pt x="508000" y="0"/>
                </a:cubicBezTo>
                <a:close/>
              </a:path>
            </a:pathLst>
          </a:custGeom>
          <a:solidFill>
            <a:srgbClr val="9AB3D4">
              <a:alpha val="3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Shape 10"/>
          <p:cNvSpPr/>
          <p:nvPr/>
        </p:nvSpPr>
        <p:spPr>
          <a:xfrm>
            <a:off x="9806384" y="2616200"/>
            <a:ext cx="571500" cy="457200"/>
          </a:xfrm>
          <a:custGeom>
            <a:avLst/>
            <a:gdLst/>
            <a:ahLst/>
            <a:cxnLst/>
            <a:rect l="l" t="t" r="r" b="b"/>
            <a:pathLst>
              <a:path w="571500" h="457200">
                <a:moveTo>
                  <a:pt x="207169" y="14377"/>
                </a:moveTo>
                <a:lnTo>
                  <a:pt x="207169" y="-28486"/>
                </a:lnTo>
                <a:cubicBezTo>
                  <a:pt x="207169" y="-40362"/>
                  <a:pt x="197614" y="-49917"/>
                  <a:pt x="185738" y="-49917"/>
                </a:cubicBezTo>
                <a:cubicBezTo>
                  <a:pt x="173861" y="-49917"/>
                  <a:pt x="164306" y="-40362"/>
                  <a:pt x="164306" y="-28486"/>
                </a:cubicBezTo>
                <a:lnTo>
                  <a:pt x="164306" y="14377"/>
                </a:lnTo>
                <a:cubicBezTo>
                  <a:pt x="164306" y="26253"/>
                  <a:pt x="173861" y="35808"/>
                  <a:pt x="185738" y="35808"/>
                </a:cubicBezTo>
                <a:cubicBezTo>
                  <a:pt x="197614" y="35808"/>
                  <a:pt x="207169" y="26253"/>
                  <a:pt x="207169" y="14377"/>
                </a:cubicBezTo>
                <a:close/>
                <a:moveTo>
                  <a:pt x="28575" y="150108"/>
                </a:moveTo>
                <a:lnTo>
                  <a:pt x="71438" y="150108"/>
                </a:lnTo>
                <a:cubicBezTo>
                  <a:pt x="83314" y="150108"/>
                  <a:pt x="92869" y="140553"/>
                  <a:pt x="92869" y="128677"/>
                </a:cubicBezTo>
                <a:cubicBezTo>
                  <a:pt x="92869" y="116800"/>
                  <a:pt x="83314" y="107246"/>
                  <a:pt x="71438" y="107246"/>
                </a:cubicBezTo>
                <a:lnTo>
                  <a:pt x="28575" y="107246"/>
                </a:lnTo>
                <a:cubicBezTo>
                  <a:pt x="16699" y="107246"/>
                  <a:pt x="7144" y="116800"/>
                  <a:pt x="7144" y="128677"/>
                </a:cubicBezTo>
                <a:cubicBezTo>
                  <a:pt x="7144" y="140553"/>
                  <a:pt x="16699" y="150108"/>
                  <a:pt x="28575" y="150108"/>
                </a:cubicBezTo>
                <a:close/>
                <a:moveTo>
                  <a:pt x="251371" y="63044"/>
                </a:moveTo>
                <a:cubicBezTo>
                  <a:pt x="259765" y="71438"/>
                  <a:pt x="273338" y="71438"/>
                  <a:pt x="281642" y="63044"/>
                </a:cubicBezTo>
                <a:lnTo>
                  <a:pt x="311914" y="32772"/>
                </a:lnTo>
                <a:cubicBezTo>
                  <a:pt x="320308" y="24378"/>
                  <a:pt x="320308" y="10805"/>
                  <a:pt x="311914" y="2500"/>
                </a:cubicBezTo>
                <a:cubicBezTo>
                  <a:pt x="303520" y="-5804"/>
                  <a:pt x="289947" y="-5894"/>
                  <a:pt x="281642" y="2500"/>
                </a:cubicBezTo>
                <a:lnTo>
                  <a:pt x="251371" y="32683"/>
                </a:lnTo>
                <a:cubicBezTo>
                  <a:pt x="242977" y="41077"/>
                  <a:pt x="242977" y="54650"/>
                  <a:pt x="251371" y="62954"/>
                </a:cubicBezTo>
                <a:close/>
                <a:moveTo>
                  <a:pt x="89743" y="255032"/>
                </a:moveTo>
                <a:lnTo>
                  <a:pt x="120015" y="224760"/>
                </a:lnTo>
                <a:cubicBezTo>
                  <a:pt x="128409" y="216366"/>
                  <a:pt x="128409" y="202793"/>
                  <a:pt x="120015" y="194489"/>
                </a:cubicBezTo>
                <a:cubicBezTo>
                  <a:pt x="111621" y="186184"/>
                  <a:pt x="98048" y="186095"/>
                  <a:pt x="89743" y="194489"/>
                </a:cubicBezTo>
                <a:lnTo>
                  <a:pt x="59472" y="224671"/>
                </a:lnTo>
                <a:cubicBezTo>
                  <a:pt x="51078" y="233065"/>
                  <a:pt x="51078" y="246638"/>
                  <a:pt x="59472" y="254943"/>
                </a:cubicBezTo>
                <a:cubicBezTo>
                  <a:pt x="67866" y="263247"/>
                  <a:pt x="81439" y="263336"/>
                  <a:pt x="89743" y="254943"/>
                </a:cubicBezTo>
                <a:close/>
                <a:moveTo>
                  <a:pt x="59472" y="2411"/>
                </a:moveTo>
                <a:cubicBezTo>
                  <a:pt x="51078" y="10805"/>
                  <a:pt x="51078" y="24378"/>
                  <a:pt x="59472" y="32683"/>
                </a:cubicBezTo>
                <a:lnTo>
                  <a:pt x="89743" y="62954"/>
                </a:lnTo>
                <a:cubicBezTo>
                  <a:pt x="98137" y="71348"/>
                  <a:pt x="111710" y="71348"/>
                  <a:pt x="120015" y="62954"/>
                </a:cubicBezTo>
                <a:cubicBezTo>
                  <a:pt x="128320" y="54560"/>
                  <a:pt x="128409" y="40987"/>
                  <a:pt x="120015" y="32683"/>
                </a:cubicBezTo>
                <a:lnTo>
                  <a:pt x="89743" y="2411"/>
                </a:lnTo>
                <a:cubicBezTo>
                  <a:pt x="81349" y="-5983"/>
                  <a:pt x="67866" y="-5983"/>
                  <a:pt x="59472" y="2411"/>
                </a:cubicBezTo>
                <a:close/>
                <a:moveTo>
                  <a:pt x="315129" y="156627"/>
                </a:moveTo>
                <a:lnTo>
                  <a:pt x="450949" y="193060"/>
                </a:lnTo>
                <a:cubicBezTo>
                  <a:pt x="456664" y="194578"/>
                  <a:pt x="460861" y="199579"/>
                  <a:pt x="461486" y="205472"/>
                </a:cubicBezTo>
                <a:lnTo>
                  <a:pt x="467916" y="271552"/>
                </a:lnTo>
                <a:lnTo>
                  <a:pt x="261193" y="216188"/>
                </a:lnTo>
                <a:lnTo>
                  <a:pt x="299770" y="162163"/>
                </a:lnTo>
                <a:cubicBezTo>
                  <a:pt x="303252" y="157341"/>
                  <a:pt x="309324" y="155109"/>
                  <a:pt x="315129" y="156627"/>
                </a:cubicBezTo>
                <a:close/>
                <a:moveTo>
                  <a:pt x="199668" y="204043"/>
                </a:moveTo>
                <a:lnTo>
                  <a:pt x="197793" y="206633"/>
                </a:lnTo>
                <a:cubicBezTo>
                  <a:pt x="178415" y="211544"/>
                  <a:pt x="162163" y="226546"/>
                  <a:pt x="156627" y="247263"/>
                </a:cubicBezTo>
                <a:cubicBezTo>
                  <a:pt x="152966" y="261104"/>
                  <a:pt x="145554" y="288697"/>
                  <a:pt x="134481" y="330041"/>
                </a:cubicBezTo>
                <a:lnTo>
                  <a:pt x="127069" y="357634"/>
                </a:lnTo>
                <a:cubicBezTo>
                  <a:pt x="122962" y="372904"/>
                  <a:pt x="132070" y="388531"/>
                  <a:pt x="147251" y="392638"/>
                </a:cubicBezTo>
                <a:lnTo>
                  <a:pt x="161092" y="396300"/>
                </a:lnTo>
                <a:cubicBezTo>
                  <a:pt x="176361" y="400407"/>
                  <a:pt x="191988" y="391299"/>
                  <a:pt x="196096" y="376118"/>
                </a:cubicBezTo>
                <a:lnTo>
                  <a:pt x="203508" y="348526"/>
                </a:lnTo>
                <a:lnTo>
                  <a:pt x="451931" y="415052"/>
                </a:lnTo>
                <a:lnTo>
                  <a:pt x="444520" y="442645"/>
                </a:lnTo>
                <a:cubicBezTo>
                  <a:pt x="440412" y="457914"/>
                  <a:pt x="449520" y="473541"/>
                  <a:pt x="464701" y="477649"/>
                </a:cubicBezTo>
                <a:lnTo>
                  <a:pt x="478542" y="481310"/>
                </a:lnTo>
                <a:cubicBezTo>
                  <a:pt x="493812" y="485418"/>
                  <a:pt x="509439" y="476310"/>
                  <a:pt x="513546" y="461129"/>
                </a:cubicBezTo>
                <a:cubicBezTo>
                  <a:pt x="517208" y="447288"/>
                  <a:pt x="524619" y="419695"/>
                  <a:pt x="535692" y="378351"/>
                </a:cubicBezTo>
                <a:lnTo>
                  <a:pt x="543104" y="350758"/>
                </a:lnTo>
                <a:cubicBezTo>
                  <a:pt x="548640" y="330041"/>
                  <a:pt x="542121" y="308967"/>
                  <a:pt x="527745" y="294948"/>
                </a:cubicBezTo>
                <a:lnTo>
                  <a:pt x="527477" y="291733"/>
                </a:lnTo>
                <a:lnTo>
                  <a:pt x="518547" y="199757"/>
                </a:lnTo>
                <a:cubicBezTo>
                  <a:pt x="515689" y="170111"/>
                  <a:pt x="494705" y="145375"/>
                  <a:pt x="465951" y="137696"/>
                </a:cubicBezTo>
                <a:lnTo>
                  <a:pt x="329952" y="101441"/>
                </a:lnTo>
                <a:cubicBezTo>
                  <a:pt x="301198" y="93762"/>
                  <a:pt x="270659" y="104656"/>
                  <a:pt x="253335" y="128945"/>
                </a:cubicBezTo>
                <a:lnTo>
                  <a:pt x="199579" y="204133"/>
                </a:lnTo>
                <a:close/>
                <a:moveTo>
                  <a:pt x="243155" y="255657"/>
                </a:moveTo>
                <a:cubicBezTo>
                  <a:pt x="253172" y="258164"/>
                  <a:pt x="261056" y="265881"/>
                  <a:pt x="263779" y="275840"/>
                </a:cubicBezTo>
                <a:cubicBezTo>
                  <a:pt x="266503" y="285800"/>
                  <a:pt x="263641" y="296455"/>
                  <a:pt x="256294" y="303709"/>
                </a:cubicBezTo>
                <a:cubicBezTo>
                  <a:pt x="248946" y="310964"/>
                  <a:pt x="238257" y="313691"/>
                  <a:pt x="228332" y="310842"/>
                </a:cubicBezTo>
                <a:cubicBezTo>
                  <a:pt x="218316" y="308335"/>
                  <a:pt x="210431" y="300619"/>
                  <a:pt x="207708" y="290659"/>
                </a:cubicBezTo>
                <a:cubicBezTo>
                  <a:pt x="204985" y="280699"/>
                  <a:pt x="207847" y="270045"/>
                  <a:pt x="215194" y="262790"/>
                </a:cubicBezTo>
                <a:cubicBezTo>
                  <a:pt x="222541" y="255535"/>
                  <a:pt x="233231" y="252808"/>
                  <a:pt x="243155" y="255657"/>
                </a:cubicBezTo>
                <a:close/>
                <a:moveTo>
                  <a:pt x="428982" y="335042"/>
                </a:moveTo>
                <a:cubicBezTo>
                  <a:pt x="431490" y="325026"/>
                  <a:pt x="439206" y="317141"/>
                  <a:pt x="449166" y="314418"/>
                </a:cubicBezTo>
                <a:cubicBezTo>
                  <a:pt x="459126" y="311695"/>
                  <a:pt x="469780" y="314557"/>
                  <a:pt x="477035" y="321904"/>
                </a:cubicBezTo>
                <a:cubicBezTo>
                  <a:pt x="484290" y="329251"/>
                  <a:pt x="487017" y="339940"/>
                  <a:pt x="484168" y="349865"/>
                </a:cubicBezTo>
                <a:cubicBezTo>
                  <a:pt x="481660" y="359882"/>
                  <a:pt x="473944" y="367766"/>
                  <a:pt x="463984" y="370489"/>
                </a:cubicBezTo>
                <a:cubicBezTo>
                  <a:pt x="454024" y="373212"/>
                  <a:pt x="443370" y="370351"/>
                  <a:pt x="436115" y="363003"/>
                </a:cubicBezTo>
                <a:cubicBezTo>
                  <a:pt x="428860" y="355656"/>
                  <a:pt x="426133" y="344967"/>
                  <a:pt x="428982" y="335042"/>
                </a:cubicBezTo>
                <a:close/>
              </a:path>
            </a:pathLst>
          </a:custGeom>
          <a:solidFill>
            <a:srgbClr val="3C5A8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Text 11"/>
          <p:cNvSpPr/>
          <p:nvPr/>
        </p:nvSpPr>
        <p:spPr>
          <a:xfrm>
            <a:off x="9050536" y="3505200"/>
            <a:ext cx="20828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3C5A8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Consequence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8202017" y="3911600"/>
            <a:ext cx="3784600" cy="762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Drivers unknowingly choose high-risk corridors, and a consumer-focused "route risk scoring" tool is missing.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196850" y="5080000"/>
            <a:ext cx="117983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678BC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Saferide delivers the missing layer of intelligence for safer journeys.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gradFill flip="none" rotWithShape="0">
          <a:gsLst>
            <a:gs pos="0">
              <a:srgbClr val="94B9FF">
                <a:alpha val="0"/>
              </a:srgbClr>
            </a:gs>
            <a:gs pos="9000">
              <a:srgbClr val="94B9FF">
                <a:alpha val="0"/>
              </a:srgbClr>
            </a:gs>
            <a:gs pos="40000">
              <a:srgbClr val="94B9FF">
                <a:alpha val="11000"/>
              </a:srgbClr>
            </a:gs>
            <a:gs pos="63000">
              <a:srgbClr val="94B9FF">
                <a:alpha val="9000"/>
              </a:srgbClr>
            </a:gs>
            <a:gs pos="84000">
              <a:srgbClr val="94B9FF">
                <a:alpha val="46000"/>
              </a:srgbClr>
            </a:gs>
            <a:gs pos="100000">
              <a:srgbClr val="94B9FF">
                <a:alpha val="46000"/>
              </a:srgbClr>
            </a:gs>
          </a:gsLst>
          <a:lin ang="6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19:57:29-d2nf5a98bjvh7rlivrvg.png"/>
          <p:cNvPicPr>
            <a:picLocks noChangeAspect="1"/>
          </p:cNvPicPr>
          <p:nvPr/>
        </p:nvPicPr>
        <p:blipFill>
          <a:blip r:embed="rId3"/>
          <a:srcRect l="20060" t="9520" b="9520"/>
          <a:stretch/>
        </p:blipFill>
        <p:spPr>
          <a:xfrm>
            <a:off x="3559810" y="0"/>
            <a:ext cx="6771640" cy="6858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8-27-19:57:29-d2nf5a98bjvh7rlivru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3620" y="2388552"/>
            <a:ext cx="1600200" cy="1651000"/>
          </a:xfrm>
          <a:prstGeom prst="rect">
            <a:avLst/>
          </a:prstGeom>
        </p:spPr>
      </p:pic>
      <p:sp>
        <p:nvSpPr>
          <p:cNvPr id="4" name="Shape 0"/>
          <p:cNvSpPr/>
          <p:nvPr/>
        </p:nvSpPr>
        <p:spPr>
          <a:xfrm>
            <a:off x="1504315" y="2848610"/>
            <a:ext cx="1320165" cy="1334770"/>
          </a:xfrm>
          <a:prstGeom prst="ellipse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1"/>
          <p:cNvSpPr/>
          <p:nvPr/>
        </p:nvSpPr>
        <p:spPr>
          <a:xfrm>
            <a:off x="1504315" y="2848610"/>
            <a:ext cx="1320165" cy="13347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2"/>
          <p:cNvSpPr/>
          <p:nvPr/>
        </p:nvSpPr>
        <p:spPr>
          <a:xfrm>
            <a:off x="1509395" y="2843530"/>
            <a:ext cx="1320165" cy="1334770"/>
          </a:xfrm>
          <a:prstGeom prst="ellipse">
            <a:avLst/>
          </a:prstGeom>
          <a:gradFill flip="none" rotWithShape="1">
            <a:gsLst>
              <a:gs pos="0">
                <a:srgbClr val="D1DCF2">
                  <a:alpha val="84000"/>
                </a:srgbClr>
              </a:gs>
              <a:gs pos="2000">
                <a:srgbClr val="D1DCF2">
                  <a:alpha val="84000"/>
                </a:srgbClr>
              </a:gs>
              <a:gs pos="55000">
                <a:srgbClr val="4874CB">
                  <a:alpha val="69000"/>
                </a:srgbClr>
              </a:gs>
              <a:gs pos="100000">
                <a:srgbClr val="345FB6"/>
              </a:gs>
            </a:gsLst>
            <a:path path="circle">
              <a:fillToRect r="100000" b="100000"/>
            </a:path>
            <a:tileRect l="-100000" t="-100000"/>
          </a:gradFill>
          <a:ln/>
          <a:effectLst>
            <a:outerShdw blurRad="304800" dist="184847" dir="2700000" algn="bl" rotWithShape="0">
              <a:srgbClr val="2E54A1">
                <a:alpha val="23922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7" name="Text 3"/>
          <p:cNvSpPr/>
          <p:nvPr/>
        </p:nvSpPr>
        <p:spPr>
          <a:xfrm>
            <a:off x="1509395" y="2843530"/>
            <a:ext cx="1320165" cy="13347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Text 4"/>
          <p:cNvSpPr/>
          <p:nvPr/>
        </p:nvSpPr>
        <p:spPr>
          <a:xfrm>
            <a:off x="1504315" y="3018790"/>
            <a:ext cx="1320165" cy="99314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r>
              <a:rPr lang="en-US" sz="4800" b="1" dirty="0">
                <a:solidFill>
                  <a:srgbClr val="FFFFFF"/>
                </a:solidFill>
                <a:latin typeface="Arial Black" pitchFamily="34" charset="0"/>
                <a:ea typeface="Arial Black" pitchFamily="34" charset="-122"/>
                <a:cs typeface="Arial Black" pitchFamily="34" charset="-120"/>
              </a:rPr>
              <a:t>02</a:t>
            </a:r>
            <a:endParaRPr lang="en-US" sz="1600" dirty="0"/>
          </a:p>
        </p:txBody>
      </p:sp>
      <p:sp>
        <p:nvSpPr>
          <p:cNvPr id="9" name="Text 5"/>
          <p:cNvSpPr/>
          <p:nvPr/>
        </p:nvSpPr>
        <p:spPr>
          <a:xfrm>
            <a:off x="3142615" y="3230880"/>
            <a:ext cx="8497570" cy="6159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1" dirty="0">
                <a:solidFill>
                  <a:srgbClr val="4874C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Data &amp; Pipeline</a:t>
            </a:r>
            <a:endParaRPr lang="en-US" sz="1600" dirty="0"/>
          </a:p>
        </p:txBody>
      </p:sp>
      <p:sp>
        <p:nvSpPr>
          <p:cNvPr id="10" name="Text 6"/>
          <p:cNvSpPr/>
          <p:nvPr/>
        </p:nvSpPr>
        <p:spPr>
          <a:xfrm>
            <a:off x="3142615" y="2295525"/>
            <a:ext cx="8497570" cy="90678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lang="en-US" sz="4400" b="1" dirty="0">
                <a:solidFill>
                  <a:srgbClr val="000000"/>
                </a:solidFill>
                <a:latin typeface="Arial Black" pitchFamily="34" charset="0"/>
                <a:ea typeface="Arial Black" pitchFamily="34" charset="-122"/>
                <a:cs typeface="Arial Black" pitchFamily="34" charset="-120"/>
              </a:rPr>
              <a:t>PART 02</a:t>
            </a:r>
            <a:endParaRPr lang="en-US" sz="1600" dirty="0"/>
          </a:p>
        </p:txBody>
      </p:sp>
      <p:pic>
        <p:nvPicPr>
          <p:cNvPr id="11" name="Image 2" descr="https://kimi-img.moonshot.cn/pub/slides/slides_tmpl/image/25-08-27-19:57:29-d2nf5a98bjvh7rlivrs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460000">
            <a:off x="9391650" y="613410"/>
            <a:ext cx="4236720" cy="1689100"/>
          </a:xfrm>
          <a:prstGeom prst="rect">
            <a:avLst/>
          </a:prstGeom>
        </p:spPr>
      </p:pic>
      <p:sp>
        <p:nvSpPr>
          <p:cNvPr id="12" name="Shape 7"/>
          <p:cNvSpPr/>
          <p:nvPr/>
        </p:nvSpPr>
        <p:spPr>
          <a:xfrm rot="7680000">
            <a:off x="9137650" y="5888355"/>
            <a:ext cx="430530" cy="430530"/>
          </a:xfrm>
          <a:prstGeom prst="ellipse">
            <a:avLst/>
          </a:prstGeom>
          <a:gradFill flip="none" rotWithShape="1">
            <a:gsLst>
              <a:gs pos="0">
                <a:srgbClr val="D1DCF2">
                  <a:alpha val="14000"/>
                </a:srgbClr>
              </a:gs>
              <a:gs pos="22000">
                <a:srgbClr val="6389D3">
                  <a:alpha val="48000"/>
                </a:srgbClr>
              </a:gs>
              <a:gs pos="45000">
                <a:srgbClr val="6389D3">
                  <a:alpha val="83000"/>
                </a:srgbClr>
              </a:gs>
              <a:gs pos="66000">
                <a:srgbClr val="6389D3">
                  <a:alpha val="87000"/>
                </a:srgbClr>
              </a:gs>
              <a:gs pos="100000">
                <a:srgbClr val="6389D3">
                  <a:alpha val="87000"/>
                </a:srgbClr>
              </a:gs>
            </a:gsLst>
            <a:lin ang="5400000" scaled="1"/>
          </a:gra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8"/>
          <p:cNvSpPr/>
          <p:nvPr/>
        </p:nvSpPr>
        <p:spPr>
          <a:xfrm rot="7680000">
            <a:off x="9137650" y="5888355"/>
            <a:ext cx="430530" cy="43053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Shape 9"/>
          <p:cNvSpPr/>
          <p:nvPr/>
        </p:nvSpPr>
        <p:spPr>
          <a:xfrm rot="4020000">
            <a:off x="9440545" y="886460"/>
            <a:ext cx="219075" cy="219075"/>
          </a:xfrm>
          <a:prstGeom prst="ellipse">
            <a:avLst/>
          </a:prstGeom>
          <a:gradFill flip="none" rotWithShape="1">
            <a:gsLst>
              <a:gs pos="0">
                <a:srgbClr val="D1DCF2">
                  <a:alpha val="14000"/>
                </a:srgbClr>
              </a:gs>
              <a:gs pos="22000">
                <a:srgbClr val="6389D3">
                  <a:alpha val="42000"/>
                </a:srgbClr>
              </a:gs>
              <a:gs pos="45000">
                <a:srgbClr val="6389D3">
                  <a:alpha val="68000"/>
                </a:srgbClr>
              </a:gs>
              <a:gs pos="66000">
                <a:srgbClr val="6389D3">
                  <a:alpha val="76000"/>
                </a:srgbClr>
              </a:gs>
              <a:gs pos="100000">
                <a:srgbClr val="6389D3">
                  <a:alpha val="76000"/>
                </a:srgbClr>
              </a:gs>
            </a:gsLst>
            <a:lin ang="5400000" scaled="1"/>
          </a:gra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Text 10"/>
          <p:cNvSpPr/>
          <p:nvPr/>
        </p:nvSpPr>
        <p:spPr>
          <a:xfrm rot="4020000">
            <a:off x="9440545" y="886460"/>
            <a:ext cx="219075" cy="21907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19:57:31-d2nf5ap8bjvh7rlivs4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0805" y="-107950"/>
            <a:ext cx="12311380" cy="697865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54000" y="1701800"/>
            <a:ext cx="119126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600" b="1" dirty="0">
                <a:solidFill>
                  <a:srgbClr val="3C5A8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Tri-Source Data Feeds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254000" y="2514600"/>
            <a:ext cx="98552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Saferide combines three critical data sources to enable complete spatial risk modeling around any route.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254000" y="3225800"/>
            <a:ext cx="3721100" cy="1930400"/>
          </a:xfrm>
          <a:custGeom>
            <a:avLst/>
            <a:gdLst/>
            <a:ahLst/>
            <a:cxnLst/>
            <a:rect l="l" t="t" r="r" b="b"/>
            <a:pathLst>
              <a:path w="3721100" h="1930400">
                <a:moveTo>
                  <a:pt x="101597" y="0"/>
                </a:moveTo>
                <a:lnTo>
                  <a:pt x="3619503" y="0"/>
                </a:lnTo>
                <a:cubicBezTo>
                  <a:pt x="3675613" y="0"/>
                  <a:pt x="3721100" y="45487"/>
                  <a:pt x="3721100" y="101597"/>
                </a:cubicBezTo>
                <a:lnTo>
                  <a:pt x="3721100" y="1828803"/>
                </a:lnTo>
                <a:cubicBezTo>
                  <a:pt x="3721100" y="1884913"/>
                  <a:pt x="3675613" y="1930400"/>
                  <a:pt x="3619503" y="1930400"/>
                </a:cubicBezTo>
                <a:lnTo>
                  <a:pt x="101597" y="1930400"/>
                </a:lnTo>
                <a:cubicBezTo>
                  <a:pt x="45487" y="1930400"/>
                  <a:pt x="0" y="1884913"/>
                  <a:pt x="0" y="1828803"/>
                </a:cubicBezTo>
                <a:lnTo>
                  <a:pt x="0" y="101597"/>
                </a:lnTo>
                <a:cubicBezTo>
                  <a:pt x="0" y="45487"/>
                  <a:pt x="45487" y="0"/>
                  <a:pt x="101597" y="0"/>
                </a:cubicBezTo>
                <a:close/>
              </a:path>
            </a:pathLst>
          </a:custGeom>
          <a:solidFill>
            <a:srgbClr val="9AB3D4">
              <a:alpha val="20000"/>
            </a:srgbClr>
          </a:solidFill>
          <a:ln/>
          <a:effectLst>
            <a:outerShdw blurRad="76200" dist="508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457200" y="3429000"/>
            <a:ext cx="3429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3C5A8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1. Crash Data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457200" y="3886200"/>
            <a:ext cx="3403600" cy="762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From Denver Open Data, includes </a:t>
            </a:r>
            <a:r>
              <a:rPr lang="en-US" sz="1400" b="1" dirty="0">
                <a:solidFill>
                  <a:srgbClr val="678BC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location, severity, timestamp, and type</a:t>
            </a:r>
            <a:r>
              <a:rPr lang="en-US" sz="14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(e.g., vehicle, pedestrian, DUI).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381000" y="4749800"/>
            <a:ext cx="33909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>
              <a:lnSpc>
                <a:spcPct val="110000"/>
              </a:lnSpc>
            </a:pPr>
            <a:r>
              <a:rPr lang="en-US" sz="1200" b="1" dirty="0">
                <a:solidFill>
                  <a:srgbClr val="3C5A8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Used for: Hotspot ID &amp; Severity Scoring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4233267" y="3225800"/>
            <a:ext cx="3721100" cy="1930400"/>
          </a:xfrm>
          <a:custGeom>
            <a:avLst/>
            <a:gdLst/>
            <a:ahLst/>
            <a:cxnLst/>
            <a:rect l="l" t="t" r="r" b="b"/>
            <a:pathLst>
              <a:path w="3721100" h="1930400">
                <a:moveTo>
                  <a:pt x="101597" y="0"/>
                </a:moveTo>
                <a:lnTo>
                  <a:pt x="3619503" y="0"/>
                </a:lnTo>
                <a:cubicBezTo>
                  <a:pt x="3675613" y="0"/>
                  <a:pt x="3721100" y="45487"/>
                  <a:pt x="3721100" y="101597"/>
                </a:cubicBezTo>
                <a:lnTo>
                  <a:pt x="3721100" y="1828803"/>
                </a:lnTo>
                <a:cubicBezTo>
                  <a:pt x="3721100" y="1884913"/>
                  <a:pt x="3675613" y="1930400"/>
                  <a:pt x="3619503" y="1930400"/>
                </a:cubicBezTo>
                <a:lnTo>
                  <a:pt x="101597" y="1930400"/>
                </a:lnTo>
                <a:cubicBezTo>
                  <a:pt x="45487" y="1930400"/>
                  <a:pt x="0" y="1884913"/>
                  <a:pt x="0" y="1828803"/>
                </a:cubicBezTo>
                <a:lnTo>
                  <a:pt x="0" y="101597"/>
                </a:lnTo>
                <a:cubicBezTo>
                  <a:pt x="0" y="45487"/>
                  <a:pt x="45487" y="0"/>
                  <a:pt x="101597" y="0"/>
                </a:cubicBezTo>
                <a:close/>
              </a:path>
            </a:pathLst>
          </a:custGeom>
          <a:solidFill>
            <a:srgbClr val="9AB3D4">
              <a:alpha val="20000"/>
            </a:srgbClr>
          </a:solidFill>
          <a:ln/>
          <a:effectLst>
            <a:outerShdw blurRad="76200" dist="508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10" name="Text 7"/>
          <p:cNvSpPr/>
          <p:nvPr/>
        </p:nvSpPr>
        <p:spPr>
          <a:xfrm>
            <a:off x="4436467" y="3429000"/>
            <a:ext cx="3429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3C5A8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2. 311 Hazard Reports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4436467" y="3886200"/>
            <a:ext cx="3403600" cy="762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Includes </a:t>
            </a:r>
            <a:r>
              <a:rPr lang="en-US" sz="1400" b="1" dirty="0">
                <a:solidFill>
                  <a:srgbClr val="678BC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potholes, debris, signal issues, and road surface problems</a:t>
            </a:r>
            <a:r>
              <a:rPr lang="en-US" sz="14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reported by citizens.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4360267" y="4749800"/>
            <a:ext cx="33909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>
              <a:lnSpc>
                <a:spcPct val="110000"/>
              </a:lnSpc>
            </a:pPr>
            <a:r>
              <a:rPr lang="en-US" sz="1200" b="1" dirty="0">
                <a:solidFill>
                  <a:srgbClr val="3C5A8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Used for: Active Risk Mapping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8212634" y="3225800"/>
            <a:ext cx="3721100" cy="1930400"/>
          </a:xfrm>
          <a:custGeom>
            <a:avLst/>
            <a:gdLst/>
            <a:ahLst/>
            <a:cxnLst/>
            <a:rect l="l" t="t" r="r" b="b"/>
            <a:pathLst>
              <a:path w="3721100" h="1930400">
                <a:moveTo>
                  <a:pt x="101597" y="0"/>
                </a:moveTo>
                <a:lnTo>
                  <a:pt x="3619503" y="0"/>
                </a:lnTo>
                <a:cubicBezTo>
                  <a:pt x="3675613" y="0"/>
                  <a:pt x="3721100" y="45487"/>
                  <a:pt x="3721100" y="101597"/>
                </a:cubicBezTo>
                <a:lnTo>
                  <a:pt x="3721100" y="1828803"/>
                </a:lnTo>
                <a:cubicBezTo>
                  <a:pt x="3721100" y="1884913"/>
                  <a:pt x="3675613" y="1930400"/>
                  <a:pt x="3619503" y="1930400"/>
                </a:cubicBezTo>
                <a:lnTo>
                  <a:pt x="101597" y="1930400"/>
                </a:lnTo>
                <a:cubicBezTo>
                  <a:pt x="45487" y="1930400"/>
                  <a:pt x="0" y="1884913"/>
                  <a:pt x="0" y="1828803"/>
                </a:cubicBezTo>
                <a:lnTo>
                  <a:pt x="0" y="101597"/>
                </a:lnTo>
                <a:cubicBezTo>
                  <a:pt x="0" y="45487"/>
                  <a:pt x="45487" y="0"/>
                  <a:pt x="101597" y="0"/>
                </a:cubicBezTo>
                <a:close/>
              </a:path>
            </a:pathLst>
          </a:custGeom>
          <a:solidFill>
            <a:srgbClr val="9AB3D4">
              <a:alpha val="20000"/>
            </a:srgbClr>
          </a:solidFill>
          <a:ln/>
          <a:effectLst>
            <a:outerShdw blurRad="76200" dist="508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14" name="Text 11"/>
          <p:cNvSpPr/>
          <p:nvPr/>
        </p:nvSpPr>
        <p:spPr>
          <a:xfrm>
            <a:off x="8415834" y="3429000"/>
            <a:ext cx="3429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3C5A8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3. OSM Network Data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8415834" y="3886200"/>
            <a:ext cx="3403600" cy="762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OpenStreetMap provides the underlying </a:t>
            </a:r>
            <a:r>
              <a:rPr lang="en-US" sz="1400" b="1" dirty="0">
                <a:solidFill>
                  <a:srgbClr val="678BC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road geometry and network graph</a:t>
            </a:r>
            <a:r>
              <a:rPr lang="en-US" sz="14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for route generation.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8339634" y="4749800"/>
            <a:ext cx="33909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>
              <a:lnSpc>
                <a:spcPct val="110000"/>
              </a:lnSpc>
            </a:pPr>
            <a:r>
              <a:rPr lang="en-US" sz="1200" b="1" dirty="0">
                <a:solidFill>
                  <a:srgbClr val="3C5A8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Used for: Route Generation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19:57:31-d2nf5ap8bjvh7rlivs4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0805" y="-107950"/>
            <a:ext cx="12311380" cy="697865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54000" y="1651000"/>
            <a:ext cx="119126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600" b="1" dirty="0">
                <a:solidFill>
                  <a:srgbClr val="3C5A8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ETL Pipeline in PostGIS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254000" y="2362200"/>
            <a:ext cx="98552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 robust Python &amp; GeoPandas pipeline cleans, transforms, and loads data for millisecond risk scoring lookups.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1206500" y="3378200"/>
            <a:ext cx="1016000" cy="1016000"/>
          </a:xfrm>
          <a:custGeom>
            <a:avLst/>
            <a:gdLst/>
            <a:ahLst/>
            <a:cxnLst/>
            <a:rect l="l" t="t" r="r" b="b"/>
            <a:pathLst>
              <a:path w="1016000" h="1016000">
                <a:moveTo>
                  <a:pt x="508000" y="0"/>
                </a:moveTo>
                <a:lnTo>
                  <a:pt x="508000" y="0"/>
                </a:lnTo>
                <a:cubicBezTo>
                  <a:pt x="788373" y="0"/>
                  <a:pt x="1016000" y="227627"/>
                  <a:pt x="1016000" y="508000"/>
                </a:cubicBezTo>
                <a:lnTo>
                  <a:pt x="1016000" y="508000"/>
                </a:lnTo>
                <a:cubicBezTo>
                  <a:pt x="1016000" y="788373"/>
                  <a:pt x="788373" y="1016000"/>
                  <a:pt x="508000" y="1016000"/>
                </a:cubicBezTo>
                <a:lnTo>
                  <a:pt x="508000" y="1016000"/>
                </a:lnTo>
                <a:cubicBezTo>
                  <a:pt x="227627" y="1016000"/>
                  <a:pt x="0" y="788373"/>
                  <a:pt x="0" y="508000"/>
                </a:cubicBezTo>
                <a:lnTo>
                  <a:pt x="0" y="508000"/>
                </a:lnTo>
                <a:cubicBezTo>
                  <a:pt x="0" y="227627"/>
                  <a:pt x="227627" y="0"/>
                  <a:pt x="508000" y="0"/>
                </a:cubicBezTo>
                <a:close/>
              </a:path>
            </a:pathLst>
          </a:custGeom>
          <a:solidFill>
            <a:srgbClr val="3C5A85"/>
          </a:solidFill>
          <a:ln/>
          <a:effectLst>
            <a:outerShdw blurRad="190500" dist="1270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6" name="Shape 3"/>
          <p:cNvSpPr/>
          <p:nvPr/>
        </p:nvSpPr>
        <p:spPr>
          <a:xfrm>
            <a:off x="1550988" y="3695700"/>
            <a:ext cx="333375" cy="381000"/>
          </a:xfrm>
          <a:custGeom>
            <a:avLst/>
            <a:gdLst/>
            <a:ahLst/>
            <a:cxnLst/>
            <a:rect l="l" t="t" r="r" b="b"/>
            <a:pathLst>
              <a:path w="333375" h="381000">
                <a:moveTo>
                  <a:pt x="190500" y="23812"/>
                </a:moveTo>
                <a:cubicBezTo>
                  <a:pt x="190500" y="10641"/>
                  <a:pt x="179859" y="0"/>
                  <a:pt x="166688" y="0"/>
                </a:cubicBezTo>
                <a:cubicBezTo>
                  <a:pt x="153516" y="0"/>
                  <a:pt x="142875" y="10641"/>
                  <a:pt x="142875" y="23812"/>
                </a:cubicBezTo>
                <a:lnTo>
                  <a:pt x="142875" y="180603"/>
                </a:lnTo>
                <a:lnTo>
                  <a:pt x="112068" y="149796"/>
                </a:lnTo>
                <a:cubicBezTo>
                  <a:pt x="102766" y="140494"/>
                  <a:pt x="87660" y="140494"/>
                  <a:pt x="78358" y="149796"/>
                </a:cubicBezTo>
                <a:cubicBezTo>
                  <a:pt x="69056" y="159097"/>
                  <a:pt x="69056" y="174203"/>
                  <a:pt x="78358" y="183505"/>
                </a:cubicBezTo>
                <a:lnTo>
                  <a:pt x="149796" y="254943"/>
                </a:lnTo>
                <a:cubicBezTo>
                  <a:pt x="159097" y="264244"/>
                  <a:pt x="174203" y="264244"/>
                  <a:pt x="183505" y="254943"/>
                </a:cubicBezTo>
                <a:lnTo>
                  <a:pt x="254943" y="183505"/>
                </a:lnTo>
                <a:cubicBezTo>
                  <a:pt x="264244" y="174203"/>
                  <a:pt x="264244" y="159097"/>
                  <a:pt x="254943" y="149796"/>
                </a:cubicBezTo>
                <a:cubicBezTo>
                  <a:pt x="245641" y="140494"/>
                  <a:pt x="230535" y="140494"/>
                  <a:pt x="221233" y="149796"/>
                </a:cubicBezTo>
                <a:lnTo>
                  <a:pt x="190500" y="180603"/>
                </a:lnTo>
                <a:lnTo>
                  <a:pt x="190500" y="23812"/>
                </a:lnTo>
                <a:close/>
                <a:moveTo>
                  <a:pt x="47625" y="238125"/>
                </a:moveTo>
                <a:cubicBezTo>
                  <a:pt x="21357" y="238125"/>
                  <a:pt x="0" y="259482"/>
                  <a:pt x="0" y="285750"/>
                </a:cubicBezTo>
                <a:lnTo>
                  <a:pt x="0" y="309563"/>
                </a:lnTo>
                <a:cubicBezTo>
                  <a:pt x="0" y="335831"/>
                  <a:pt x="21357" y="357188"/>
                  <a:pt x="47625" y="357188"/>
                </a:cubicBezTo>
                <a:lnTo>
                  <a:pt x="285750" y="357188"/>
                </a:lnTo>
                <a:cubicBezTo>
                  <a:pt x="312018" y="357188"/>
                  <a:pt x="333375" y="335831"/>
                  <a:pt x="333375" y="309563"/>
                </a:cubicBezTo>
                <a:lnTo>
                  <a:pt x="333375" y="285750"/>
                </a:lnTo>
                <a:cubicBezTo>
                  <a:pt x="333375" y="259482"/>
                  <a:pt x="312018" y="238125"/>
                  <a:pt x="285750" y="238125"/>
                </a:cubicBezTo>
                <a:lnTo>
                  <a:pt x="250850" y="238125"/>
                </a:lnTo>
                <a:lnTo>
                  <a:pt x="208731" y="280243"/>
                </a:lnTo>
                <a:cubicBezTo>
                  <a:pt x="185514" y="303461"/>
                  <a:pt x="147786" y="303461"/>
                  <a:pt x="124569" y="280243"/>
                </a:cubicBezTo>
                <a:lnTo>
                  <a:pt x="82525" y="238125"/>
                </a:lnTo>
                <a:lnTo>
                  <a:pt x="47625" y="238125"/>
                </a:lnTo>
                <a:close/>
                <a:moveTo>
                  <a:pt x="273844" y="279797"/>
                </a:moveTo>
                <a:cubicBezTo>
                  <a:pt x="283701" y="279797"/>
                  <a:pt x="291703" y="287799"/>
                  <a:pt x="291703" y="297656"/>
                </a:cubicBezTo>
                <a:cubicBezTo>
                  <a:pt x="291703" y="307513"/>
                  <a:pt x="283701" y="315516"/>
                  <a:pt x="273844" y="315516"/>
                </a:cubicBezTo>
                <a:cubicBezTo>
                  <a:pt x="263987" y="315516"/>
                  <a:pt x="255984" y="307513"/>
                  <a:pt x="255984" y="297656"/>
                </a:cubicBezTo>
                <a:cubicBezTo>
                  <a:pt x="255984" y="287799"/>
                  <a:pt x="263987" y="279797"/>
                  <a:pt x="273844" y="279797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4"/>
          <p:cNvSpPr/>
          <p:nvPr/>
        </p:nvSpPr>
        <p:spPr>
          <a:xfrm>
            <a:off x="1319213" y="4495800"/>
            <a:ext cx="787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3C5A8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Extract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215900" y="4800600"/>
            <a:ext cx="29972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2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Download CSV, GeoJSON, OSM data. Validate coordinates.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3175000" y="3975100"/>
            <a:ext cx="1460500" cy="0"/>
          </a:xfrm>
          <a:prstGeom prst="line">
            <a:avLst/>
          </a:prstGeom>
          <a:noFill/>
          <a:ln w="25400">
            <a:solidFill>
              <a:srgbClr val="9AB3D4"/>
            </a:solidFill>
            <a:prstDash val="dash"/>
            <a:headEnd type="none"/>
            <a:tailEnd type="none"/>
          </a:ln>
        </p:spPr>
        <p:txBody>
          <a:bodyPr/>
          <a:lstStyle/>
          <a:p>
            <a:endParaRPr lang="en-US"/>
          </a:p>
        </p:txBody>
      </p:sp>
      <p:sp>
        <p:nvSpPr>
          <p:cNvPr id="10" name="Shape 7"/>
          <p:cNvSpPr/>
          <p:nvPr/>
        </p:nvSpPr>
        <p:spPr>
          <a:xfrm>
            <a:off x="5588000" y="3378200"/>
            <a:ext cx="1016000" cy="1016000"/>
          </a:xfrm>
          <a:custGeom>
            <a:avLst/>
            <a:gdLst/>
            <a:ahLst/>
            <a:cxnLst/>
            <a:rect l="l" t="t" r="r" b="b"/>
            <a:pathLst>
              <a:path w="1016000" h="1016000">
                <a:moveTo>
                  <a:pt x="508000" y="0"/>
                </a:moveTo>
                <a:lnTo>
                  <a:pt x="508000" y="0"/>
                </a:lnTo>
                <a:cubicBezTo>
                  <a:pt x="788373" y="0"/>
                  <a:pt x="1016000" y="227627"/>
                  <a:pt x="1016000" y="508000"/>
                </a:cubicBezTo>
                <a:lnTo>
                  <a:pt x="1016000" y="508000"/>
                </a:lnTo>
                <a:cubicBezTo>
                  <a:pt x="1016000" y="788373"/>
                  <a:pt x="788373" y="1016000"/>
                  <a:pt x="508000" y="1016000"/>
                </a:cubicBezTo>
                <a:lnTo>
                  <a:pt x="508000" y="1016000"/>
                </a:lnTo>
                <a:cubicBezTo>
                  <a:pt x="227627" y="1016000"/>
                  <a:pt x="0" y="788373"/>
                  <a:pt x="0" y="508000"/>
                </a:cubicBezTo>
                <a:lnTo>
                  <a:pt x="0" y="508000"/>
                </a:lnTo>
                <a:cubicBezTo>
                  <a:pt x="0" y="227627"/>
                  <a:pt x="227627" y="0"/>
                  <a:pt x="508000" y="0"/>
                </a:cubicBezTo>
                <a:close/>
              </a:path>
            </a:pathLst>
          </a:custGeom>
          <a:solidFill>
            <a:srgbClr val="678BC7"/>
          </a:solidFill>
          <a:ln/>
          <a:effectLst>
            <a:outerShdw blurRad="190500" dist="1270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11" name="Shape 8"/>
          <p:cNvSpPr/>
          <p:nvPr/>
        </p:nvSpPr>
        <p:spPr>
          <a:xfrm>
            <a:off x="5861050" y="3695700"/>
            <a:ext cx="476250" cy="381000"/>
          </a:xfrm>
          <a:custGeom>
            <a:avLst/>
            <a:gdLst/>
            <a:ahLst/>
            <a:cxnLst/>
            <a:rect l="l" t="t" r="r" b="b"/>
            <a:pathLst>
              <a:path w="476250" h="381000">
                <a:moveTo>
                  <a:pt x="309488" y="156642"/>
                </a:moveTo>
                <a:cubicBezTo>
                  <a:pt x="318567" y="154186"/>
                  <a:pt x="328092" y="158502"/>
                  <a:pt x="332184" y="166911"/>
                </a:cubicBezTo>
                <a:lnTo>
                  <a:pt x="346025" y="194890"/>
                </a:lnTo>
                <a:cubicBezTo>
                  <a:pt x="353690" y="195932"/>
                  <a:pt x="361206" y="198016"/>
                  <a:pt x="368275" y="200918"/>
                </a:cubicBezTo>
                <a:lnTo>
                  <a:pt x="394320" y="183579"/>
                </a:lnTo>
                <a:cubicBezTo>
                  <a:pt x="402134" y="178371"/>
                  <a:pt x="412477" y="179412"/>
                  <a:pt x="419100" y="186035"/>
                </a:cubicBezTo>
                <a:lnTo>
                  <a:pt x="433388" y="200323"/>
                </a:lnTo>
                <a:cubicBezTo>
                  <a:pt x="440010" y="206946"/>
                  <a:pt x="441052" y="217363"/>
                  <a:pt x="435843" y="225103"/>
                </a:cubicBezTo>
                <a:lnTo>
                  <a:pt x="418505" y="251073"/>
                </a:lnTo>
                <a:cubicBezTo>
                  <a:pt x="419919" y="254571"/>
                  <a:pt x="421184" y="258217"/>
                  <a:pt x="422225" y="262012"/>
                </a:cubicBezTo>
                <a:cubicBezTo>
                  <a:pt x="423267" y="265807"/>
                  <a:pt x="423937" y="269528"/>
                  <a:pt x="424458" y="273323"/>
                </a:cubicBezTo>
                <a:lnTo>
                  <a:pt x="452512" y="287164"/>
                </a:lnTo>
                <a:cubicBezTo>
                  <a:pt x="460921" y="291331"/>
                  <a:pt x="465237" y="300856"/>
                  <a:pt x="462781" y="309860"/>
                </a:cubicBezTo>
                <a:lnTo>
                  <a:pt x="457572" y="329357"/>
                </a:lnTo>
                <a:cubicBezTo>
                  <a:pt x="455116" y="338361"/>
                  <a:pt x="446708" y="344463"/>
                  <a:pt x="437331" y="343867"/>
                </a:cubicBezTo>
                <a:lnTo>
                  <a:pt x="406078" y="341858"/>
                </a:lnTo>
                <a:cubicBezTo>
                  <a:pt x="401389" y="347886"/>
                  <a:pt x="395957" y="353467"/>
                  <a:pt x="389781" y="358229"/>
                </a:cubicBezTo>
                <a:lnTo>
                  <a:pt x="391790" y="389409"/>
                </a:lnTo>
                <a:cubicBezTo>
                  <a:pt x="392385" y="398785"/>
                  <a:pt x="386283" y="407268"/>
                  <a:pt x="377279" y="409649"/>
                </a:cubicBezTo>
                <a:lnTo>
                  <a:pt x="357783" y="414858"/>
                </a:lnTo>
                <a:cubicBezTo>
                  <a:pt x="348704" y="417314"/>
                  <a:pt x="339254" y="412998"/>
                  <a:pt x="335087" y="404589"/>
                </a:cubicBezTo>
                <a:lnTo>
                  <a:pt x="321246" y="376610"/>
                </a:lnTo>
                <a:cubicBezTo>
                  <a:pt x="313581" y="375568"/>
                  <a:pt x="306065" y="373484"/>
                  <a:pt x="298996" y="370582"/>
                </a:cubicBezTo>
                <a:lnTo>
                  <a:pt x="272951" y="387921"/>
                </a:lnTo>
                <a:cubicBezTo>
                  <a:pt x="265137" y="393129"/>
                  <a:pt x="254794" y="392088"/>
                  <a:pt x="248171" y="385465"/>
                </a:cubicBezTo>
                <a:lnTo>
                  <a:pt x="233883" y="371177"/>
                </a:lnTo>
                <a:cubicBezTo>
                  <a:pt x="227261" y="364554"/>
                  <a:pt x="226219" y="354211"/>
                  <a:pt x="231428" y="346397"/>
                </a:cubicBezTo>
                <a:lnTo>
                  <a:pt x="248766" y="320353"/>
                </a:lnTo>
                <a:cubicBezTo>
                  <a:pt x="247352" y="316855"/>
                  <a:pt x="246087" y="313209"/>
                  <a:pt x="245046" y="309414"/>
                </a:cubicBezTo>
                <a:cubicBezTo>
                  <a:pt x="244004" y="305619"/>
                  <a:pt x="243334" y="301823"/>
                  <a:pt x="242813" y="298103"/>
                </a:cubicBezTo>
                <a:lnTo>
                  <a:pt x="214759" y="284262"/>
                </a:lnTo>
                <a:cubicBezTo>
                  <a:pt x="206350" y="280095"/>
                  <a:pt x="202109" y="270570"/>
                  <a:pt x="204490" y="261565"/>
                </a:cubicBezTo>
                <a:lnTo>
                  <a:pt x="209699" y="242069"/>
                </a:lnTo>
                <a:cubicBezTo>
                  <a:pt x="212154" y="233065"/>
                  <a:pt x="220563" y="226963"/>
                  <a:pt x="229939" y="227558"/>
                </a:cubicBezTo>
                <a:lnTo>
                  <a:pt x="261119" y="229567"/>
                </a:lnTo>
                <a:cubicBezTo>
                  <a:pt x="265807" y="223540"/>
                  <a:pt x="271239" y="217959"/>
                  <a:pt x="277416" y="213196"/>
                </a:cubicBezTo>
                <a:lnTo>
                  <a:pt x="275406" y="182091"/>
                </a:lnTo>
                <a:cubicBezTo>
                  <a:pt x="274811" y="172715"/>
                  <a:pt x="280913" y="164232"/>
                  <a:pt x="289917" y="161851"/>
                </a:cubicBezTo>
                <a:lnTo>
                  <a:pt x="309414" y="156642"/>
                </a:lnTo>
                <a:close/>
                <a:moveTo>
                  <a:pt x="333673" y="253008"/>
                </a:moveTo>
                <a:cubicBezTo>
                  <a:pt x="315602" y="253028"/>
                  <a:pt x="300947" y="267716"/>
                  <a:pt x="300968" y="285787"/>
                </a:cubicBezTo>
                <a:cubicBezTo>
                  <a:pt x="300988" y="303858"/>
                  <a:pt x="315676" y="318513"/>
                  <a:pt x="333747" y="318492"/>
                </a:cubicBezTo>
                <a:cubicBezTo>
                  <a:pt x="351818" y="318472"/>
                  <a:pt x="366473" y="303784"/>
                  <a:pt x="366452" y="285713"/>
                </a:cubicBezTo>
                <a:cubicBezTo>
                  <a:pt x="366432" y="267642"/>
                  <a:pt x="351744" y="252987"/>
                  <a:pt x="333673" y="253008"/>
                </a:cubicBezTo>
                <a:close/>
                <a:moveTo>
                  <a:pt x="167357" y="-33858"/>
                </a:moveTo>
                <a:lnTo>
                  <a:pt x="186854" y="-28649"/>
                </a:lnTo>
                <a:cubicBezTo>
                  <a:pt x="195858" y="-26194"/>
                  <a:pt x="201960" y="-17711"/>
                  <a:pt x="201364" y="-8409"/>
                </a:cubicBezTo>
                <a:lnTo>
                  <a:pt x="199355" y="22696"/>
                </a:lnTo>
                <a:cubicBezTo>
                  <a:pt x="205532" y="27459"/>
                  <a:pt x="210964" y="32965"/>
                  <a:pt x="215652" y="39067"/>
                </a:cubicBezTo>
                <a:lnTo>
                  <a:pt x="246906" y="37058"/>
                </a:lnTo>
                <a:cubicBezTo>
                  <a:pt x="256208" y="36463"/>
                  <a:pt x="264691" y="42565"/>
                  <a:pt x="267146" y="51569"/>
                </a:cubicBezTo>
                <a:lnTo>
                  <a:pt x="272355" y="71065"/>
                </a:lnTo>
                <a:cubicBezTo>
                  <a:pt x="274737" y="80070"/>
                  <a:pt x="270495" y="89595"/>
                  <a:pt x="262086" y="93762"/>
                </a:cubicBezTo>
                <a:lnTo>
                  <a:pt x="234032" y="107603"/>
                </a:lnTo>
                <a:cubicBezTo>
                  <a:pt x="233511" y="111398"/>
                  <a:pt x="232767" y="115193"/>
                  <a:pt x="231800" y="118914"/>
                </a:cubicBezTo>
                <a:cubicBezTo>
                  <a:pt x="230832" y="122634"/>
                  <a:pt x="229493" y="126355"/>
                  <a:pt x="228079" y="129853"/>
                </a:cubicBezTo>
                <a:lnTo>
                  <a:pt x="245418" y="155897"/>
                </a:lnTo>
                <a:cubicBezTo>
                  <a:pt x="250627" y="163711"/>
                  <a:pt x="249585" y="174054"/>
                  <a:pt x="242962" y="180677"/>
                </a:cubicBezTo>
                <a:lnTo>
                  <a:pt x="228674" y="194965"/>
                </a:lnTo>
                <a:cubicBezTo>
                  <a:pt x="222052" y="201588"/>
                  <a:pt x="211708" y="202629"/>
                  <a:pt x="203895" y="197421"/>
                </a:cubicBezTo>
                <a:lnTo>
                  <a:pt x="177850" y="180082"/>
                </a:lnTo>
                <a:cubicBezTo>
                  <a:pt x="170780" y="182984"/>
                  <a:pt x="163264" y="185068"/>
                  <a:pt x="155600" y="186110"/>
                </a:cubicBezTo>
                <a:lnTo>
                  <a:pt x="141759" y="214089"/>
                </a:lnTo>
                <a:cubicBezTo>
                  <a:pt x="137592" y="222498"/>
                  <a:pt x="128067" y="226740"/>
                  <a:pt x="119063" y="224358"/>
                </a:cubicBezTo>
                <a:lnTo>
                  <a:pt x="99566" y="219149"/>
                </a:lnTo>
                <a:cubicBezTo>
                  <a:pt x="90488" y="216694"/>
                  <a:pt x="84460" y="208211"/>
                  <a:pt x="85055" y="198909"/>
                </a:cubicBezTo>
                <a:lnTo>
                  <a:pt x="87064" y="167729"/>
                </a:lnTo>
                <a:cubicBezTo>
                  <a:pt x="80888" y="162967"/>
                  <a:pt x="75456" y="157460"/>
                  <a:pt x="70768" y="151358"/>
                </a:cubicBezTo>
                <a:lnTo>
                  <a:pt x="39514" y="153367"/>
                </a:lnTo>
                <a:cubicBezTo>
                  <a:pt x="30212" y="153963"/>
                  <a:pt x="21729" y="147861"/>
                  <a:pt x="19273" y="138857"/>
                </a:cubicBezTo>
                <a:lnTo>
                  <a:pt x="14064" y="119360"/>
                </a:lnTo>
                <a:cubicBezTo>
                  <a:pt x="11683" y="110356"/>
                  <a:pt x="15925" y="100831"/>
                  <a:pt x="24333" y="96664"/>
                </a:cubicBezTo>
                <a:lnTo>
                  <a:pt x="52388" y="82823"/>
                </a:lnTo>
                <a:cubicBezTo>
                  <a:pt x="52908" y="79028"/>
                  <a:pt x="53653" y="75307"/>
                  <a:pt x="54620" y="71512"/>
                </a:cubicBezTo>
                <a:cubicBezTo>
                  <a:pt x="55662" y="67717"/>
                  <a:pt x="56852" y="64071"/>
                  <a:pt x="58341" y="60573"/>
                </a:cubicBezTo>
                <a:lnTo>
                  <a:pt x="41002" y="34603"/>
                </a:lnTo>
                <a:cubicBezTo>
                  <a:pt x="35793" y="26789"/>
                  <a:pt x="36835" y="16446"/>
                  <a:pt x="43458" y="9823"/>
                </a:cubicBezTo>
                <a:lnTo>
                  <a:pt x="57745" y="-4465"/>
                </a:lnTo>
                <a:cubicBezTo>
                  <a:pt x="64368" y="-11088"/>
                  <a:pt x="74712" y="-12129"/>
                  <a:pt x="82525" y="-6921"/>
                </a:cubicBezTo>
                <a:lnTo>
                  <a:pt x="108570" y="10418"/>
                </a:lnTo>
                <a:cubicBezTo>
                  <a:pt x="115639" y="7516"/>
                  <a:pt x="123155" y="5432"/>
                  <a:pt x="130820" y="4390"/>
                </a:cubicBezTo>
                <a:lnTo>
                  <a:pt x="144661" y="-23589"/>
                </a:lnTo>
                <a:cubicBezTo>
                  <a:pt x="148828" y="-31998"/>
                  <a:pt x="158279" y="-36240"/>
                  <a:pt x="167357" y="-33858"/>
                </a:cubicBezTo>
                <a:close/>
                <a:moveTo>
                  <a:pt x="143173" y="62508"/>
                </a:moveTo>
                <a:cubicBezTo>
                  <a:pt x="125102" y="62508"/>
                  <a:pt x="110430" y="77179"/>
                  <a:pt x="110430" y="95250"/>
                </a:cubicBezTo>
                <a:cubicBezTo>
                  <a:pt x="110430" y="113321"/>
                  <a:pt x="125102" y="127992"/>
                  <a:pt x="143173" y="127992"/>
                </a:cubicBezTo>
                <a:cubicBezTo>
                  <a:pt x="161244" y="127992"/>
                  <a:pt x="175915" y="113321"/>
                  <a:pt x="175915" y="95250"/>
                </a:cubicBezTo>
                <a:cubicBezTo>
                  <a:pt x="175915" y="77179"/>
                  <a:pt x="161244" y="62508"/>
                  <a:pt x="143173" y="62508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Text 9"/>
          <p:cNvSpPr/>
          <p:nvPr/>
        </p:nvSpPr>
        <p:spPr>
          <a:xfrm>
            <a:off x="5542756" y="4495800"/>
            <a:ext cx="11049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3C5A8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Transform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4597400" y="4800600"/>
            <a:ext cx="29972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2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Normalize data, create weights, apply time-decay, remove duplicates.</a:t>
            </a:r>
            <a:endParaRPr lang="en-US" sz="1600" dirty="0"/>
          </a:p>
        </p:txBody>
      </p:sp>
      <p:sp>
        <p:nvSpPr>
          <p:cNvPr id="14" name="Shape 11"/>
          <p:cNvSpPr/>
          <p:nvPr/>
        </p:nvSpPr>
        <p:spPr>
          <a:xfrm>
            <a:off x="7556500" y="3975100"/>
            <a:ext cx="1460500" cy="0"/>
          </a:xfrm>
          <a:prstGeom prst="line">
            <a:avLst/>
          </a:prstGeom>
          <a:noFill/>
          <a:ln w="25400">
            <a:solidFill>
              <a:srgbClr val="9AB3D4"/>
            </a:solidFill>
            <a:prstDash val="dash"/>
            <a:headEnd type="none"/>
            <a:tailEnd type="none"/>
          </a:ln>
        </p:spPr>
        <p:txBody>
          <a:bodyPr/>
          <a:lstStyle/>
          <a:p>
            <a:endParaRPr lang="en-US"/>
          </a:p>
        </p:txBody>
      </p:sp>
      <p:sp>
        <p:nvSpPr>
          <p:cNvPr id="15" name="Shape 12"/>
          <p:cNvSpPr/>
          <p:nvPr/>
        </p:nvSpPr>
        <p:spPr>
          <a:xfrm>
            <a:off x="9969500" y="3378200"/>
            <a:ext cx="1016000" cy="1016000"/>
          </a:xfrm>
          <a:custGeom>
            <a:avLst/>
            <a:gdLst/>
            <a:ahLst/>
            <a:cxnLst/>
            <a:rect l="l" t="t" r="r" b="b"/>
            <a:pathLst>
              <a:path w="1016000" h="1016000">
                <a:moveTo>
                  <a:pt x="508000" y="0"/>
                </a:moveTo>
                <a:lnTo>
                  <a:pt x="508000" y="0"/>
                </a:lnTo>
                <a:cubicBezTo>
                  <a:pt x="788373" y="0"/>
                  <a:pt x="1016000" y="227627"/>
                  <a:pt x="1016000" y="508000"/>
                </a:cubicBezTo>
                <a:lnTo>
                  <a:pt x="1016000" y="508000"/>
                </a:lnTo>
                <a:cubicBezTo>
                  <a:pt x="1016000" y="788373"/>
                  <a:pt x="788373" y="1016000"/>
                  <a:pt x="508000" y="1016000"/>
                </a:cubicBezTo>
                <a:lnTo>
                  <a:pt x="508000" y="1016000"/>
                </a:lnTo>
                <a:cubicBezTo>
                  <a:pt x="227627" y="1016000"/>
                  <a:pt x="0" y="788373"/>
                  <a:pt x="0" y="508000"/>
                </a:cubicBezTo>
                <a:lnTo>
                  <a:pt x="0" y="508000"/>
                </a:lnTo>
                <a:cubicBezTo>
                  <a:pt x="0" y="227627"/>
                  <a:pt x="227627" y="0"/>
                  <a:pt x="508000" y="0"/>
                </a:cubicBezTo>
                <a:close/>
              </a:path>
            </a:pathLst>
          </a:custGeom>
          <a:solidFill>
            <a:srgbClr val="9AB3D4"/>
          </a:solidFill>
          <a:ln/>
          <a:effectLst>
            <a:outerShdw blurRad="190500" dist="1270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16" name="Shape 13"/>
          <p:cNvSpPr/>
          <p:nvPr/>
        </p:nvSpPr>
        <p:spPr>
          <a:xfrm>
            <a:off x="10313988" y="3695700"/>
            <a:ext cx="333375" cy="381000"/>
          </a:xfrm>
          <a:custGeom>
            <a:avLst/>
            <a:gdLst/>
            <a:ahLst/>
            <a:cxnLst/>
            <a:rect l="l" t="t" r="r" b="b"/>
            <a:pathLst>
              <a:path w="333375" h="381000">
                <a:moveTo>
                  <a:pt x="333375" y="153144"/>
                </a:moveTo>
                <a:cubicBezTo>
                  <a:pt x="322362" y="160437"/>
                  <a:pt x="309711" y="166315"/>
                  <a:pt x="296540" y="171004"/>
                </a:cubicBezTo>
                <a:cubicBezTo>
                  <a:pt x="261565" y="183505"/>
                  <a:pt x="215652" y="190500"/>
                  <a:pt x="166688" y="190500"/>
                </a:cubicBezTo>
                <a:cubicBezTo>
                  <a:pt x="117723" y="190500"/>
                  <a:pt x="71735" y="183431"/>
                  <a:pt x="36835" y="171004"/>
                </a:cubicBezTo>
                <a:cubicBezTo>
                  <a:pt x="23738" y="166315"/>
                  <a:pt x="11013" y="160437"/>
                  <a:pt x="0" y="153144"/>
                </a:cubicBezTo>
                <a:lnTo>
                  <a:pt x="0" y="214313"/>
                </a:lnTo>
                <a:cubicBezTo>
                  <a:pt x="0" y="247204"/>
                  <a:pt x="74637" y="273844"/>
                  <a:pt x="166688" y="273844"/>
                </a:cubicBezTo>
                <a:cubicBezTo>
                  <a:pt x="258738" y="273844"/>
                  <a:pt x="333375" y="247204"/>
                  <a:pt x="333375" y="214313"/>
                </a:cubicBezTo>
                <a:lnTo>
                  <a:pt x="333375" y="153144"/>
                </a:lnTo>
                <a:close/>
                <a:moveTo>
                  <a:pt x="333375" y="95250"/>
                </a:moveTo>
                <a:lnTo>
                  <a:pt x="333375" y="59531"/>
                </a:lnTo>
                <a:cubicBezTo>
                  <a:pt x="333375" y="26640"/>
                  <a:pt x="258738" y="0"/>
                  <a:pt x="166688" y="0"/>
                </a:cubicBezTo>
                <a:cubicBezTo>
                  <a:pt x="74637" y="0"/>
                  <a:pt x="0" y="26640"/>
                  <a:pt x="0" y="59531"/>
                </a:cubicBezTo>
                <a:lnTo>
                  <a:pt x="0" y="95250"/>
                </a:lnTo>
                <a:cubicBezTo>
                  <a:pt x="0" y="128141"/>
                  <a:pt x="74637" y="154781"/>
                  <a:pt x="166688" y="154781"/>
                </a:cubicBezTo>
                <a:cubicBezTo>
                  <a:pt x="258738" y="154781"/>
                  <a:pt x="333375" y="128141"/>
                  <a:pt x="333375" y="95250"/>
                </a:cubicBezTo>
                <a:close/>
                <a:moveTo>
                  <a:pt x="296540" y="290066"/>
                </a:moveTo>
                <a:cubicBezTo>
                  <a:pt x="261640" y="302493"/>
                  <a:pt x="215726" y="309563"/>
                  <a:pt x="166688" y="309563"/>
                </a:cubicBezTo>
                <a:cubicBezTo>
                  <a:pt x="117649" y="309563"/>
                  <a:pt x="71735" y="302493"/>
                  <a:pt x="36835" y="290066"/>
                </a:cubicBezTo>
                <a:cubicBezTo>
                  <a:pt x="23738" y="285378"/>
                  <a:pt x="11013" y="279499"/>
                  <a:pt x="0" y="272207"/>
                </a:cubicBezTo>
                <a:lnTo>
                  <a:pt x="0" y="321469"/>
                </a:lnTo>
                <a:cubicBezTo>
                  <a:pt x="0" y="354360"/>
                  <a:pt x="74637" y="381000"/>
                  <a:pt x="166688" y="381000"/>
                </a:cubicBezTo>
                <a:cubicBezTo>
                  <a:pt x="258738" y="381000"/>
                  <a:pt x="333375" y="354360"/>
                  <a:pt x="333375" y="321469"/>
                </a:cubicBezTo>
                <a:lnTo>
                  <a:pt x="333375" y="272207"/>
                </a:lnTo>
                <a:cubicBezTo>
                  <a:pt x="322362" y="279499"/>
                  <a:pt x="309711" y="285378"/>
                  <a:pt x="296540" y="290066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Text 14"/>
          <p:cNvSpPr/>
          <p:nvPr/>
        </p:nvSpPr>
        <p:spPr>
          <a:xfrm>
            <a:off x="10184011" y="4495800"/>
            <a:ext cx="5842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3C5A8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Load</a:t>
            </a:r>
            <a:endParaRPr lang="en-US" sz="1600" dirty="0"/>
          </a:p>
        </p:txBody>
      </p:sp>
      <p:sp>
        <p:nvSpPr>
          <p:cNvPr id="18" name="Text 15"/>
          <p:cNvSpPr/>
          <p:nvPr/>
        </p:nvSpPr>
        <p:spPr>
          <a:xfrm>
            <a:off x="8978900" y="4800600"/>
            <a:ext cx="29972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2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Insert into PostGIS with GIST spatial indices for fast queries.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gradFill flip="none" rotWithShape="0">
          <a:gsLst>
            <a:gs pos="0">
              <a:srgbClr val="94B9FF">
                <a:alpha val="0"/>
              </a:srgbClr>
            </a:gs>
            <a:gs pos="9000">
              <a:srgbClr val="94B9FF">
                <a:alpha val="0"/>
              </a:srgbClr>
            </a:gs>
            <a:gs pos="40000">
              <a:srgbClr val="94B9FF">
                <a:alpha val="11000"/>
              </a:srgbClr>
            </a:gs>
            <a:gs pos="63000">
              <a:srgbClr val="94B9FF">
                <a:alpha val="9000"/>
              </a:srgbClr>
            </a:gs>
            <a:gs pos="84000">
              <a:srgbClr val="94B9FF">
                <a:alpha val="46000"/>
              </a:srgbClr>
            </a:gs>
            <a:gs pos="100000">
              <a:srgbClr val="94B9FF">
                <a:alpha val="46000"/>
              </a:srgbClr>
            </a:gs>
          </a:gsLst>
          <a:lin ang="6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19:57:29-d2nf5a98bjvh7rlivrvg.png"/>
          <p:cNvPicPr>
            <a:picLocks noChangeAspect="1"/>
          </p:cNvPicPr>
          <p:nvPr/>
        </p:nvPicPr>
        <p:blipFill>
          <a:blip r:embed="rId3"/>
          <a:srcRect l="20060" t="9520" b="9520"/>
          <a:stretch/>
        </p:blipFill>
        <p:spPr>
          <a:xfrm>
            <a:off x="3559810" y="0"/>
            <a:ext cx="6771640" cy="6858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8-27-19:57:29-d2nf5a98bjvh7rlivru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3620" y="2388552"/>
            <a:ext cx="1600200" cy="1651000"/>
          </a:xfrm>
          <a:prstGeom prst="rect">
            <a:avLst/>
          </a:prstGeom>
        </p:spPr>
      </p:pic>
      <p:sp>
        <p:nvSpPr>
          <p:cNvPr id="4" name="Shape 0"/>
          <p:cNvSpPr/>
          <p:nvPr/>
        </p:nvSpPr>
        <p:spPr>
          <a:xfrm>
            <a:off x="1504315" y="2848610"/>
            <a:ext cx="1320165" cy="1334770"/>
          </a:xfrm>
          <a:prstGeom prst="ellipse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1"/>
          <p:cNvSpPr/>
          <p:nvPr/>
        </p:nvSpPr>
        <p:spPr>
          <a:xfrm>
            <a:off x="1504315" y="2848610"/>
            <a:ext cx="1320165" cy="13347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2"/>
          <p:cNvSpPr/>
          <p:nvPr/>
        </p:nvSpPr>
        <p:spPr>
          <a:xfrm>
            <a:off x="1509395" y="2843530"/>
            <a:ext cx="1320165" cy="1334770"/>
          </a:xfrm>
          <a:prstGeom prst="ellipse">
            <a:avLst/>
          </a:prstGeom>
          <a:gradFill flip="none" rotWithShape="1">
            <a:gsLst>
              <a:gs pos="0">
                <a:srgbClr val="D1DCF2">
                  <a:alpha val="84000"/>
                </a:srgbClr>
              </a:gs>
              <a:gs pos="2000">
                <a:srgbClr val="D1DCF2">
                  <a:alpha val="84000"/>
                </a:srgbClr>
              </a:gs>
              <a:gs pos="55000">
                <a:srgbClr val="4874CB">
                  <a:alpha val="69000"/>
                </a:srgbClr>
              </a:gs>
              <a:gs pos="100000">
                <a:srgbClr val="345FB6"/>
              </a:gs>
            </a:gsLst>
            <a:path path="circle">
              <a:fillToRect r="100000" b="100000"/>
            </a:path>
            <a:tileRect l="-100000" t="-100000"/>
          </a:gradFill>
          <a:ln/>
          <a:effectLst>
            <a:outerShdw blurRad="304800" dist="184847" dir="2700000" algn="bl" rotWithShape="0">
              <a:srgbClr val="2E54A1">
                <a:alpha val="23922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7" name="Text 3"/>
          <p:cNvSpPr/>
          <p:nvPr/>
        </p:nvSpPr>
        <p:spPr>
          <a:xfrm>
            <a:off x="1509395" y="2843530"/>
            <a:ext cx="1320165" cy="13347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Text 4"/>
          <p:cNvSpPr/>
          <p:nvPr/>
        </p:nvSpPr>
        <p:spPr>
          <a:xfrm>
            <a:off x="1504315" y="3018790"/>
            <a:ext cx="1320165" cy="99314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r>
              <a:rPr lang="en-US" sz="4800" b="1" dirty="0">
                <a:solidFill>
                  <a:srgbClr val="FFFFFF"/>
                </a:solidFill>
                <a:latin typeface="Arial Black" pitchFamily="34" charset="0"/>
                <a:ea typeface="Arial Black" pitchFamily="34" charset="-122"/>
                <a:cs typeface="Arial Black" pitchFamily="34" charset="-120"/>
              </a:rPr>
              <a:t>03</a:t>
            </a:r>
            <a:endParaRPr lang="en-US" sz="1600" dirty="0"/>
          </a:p>
        </p:txBody>
      </p:sp>
      <p:sp>
        <p:nvSpPr>
          <p:cNvPr id="9" name="Text 5"/>
          <p:cNvSpPr/>
          <p:nvPr/>
        </p:nvSpPr>
        <p:spPr>
          <a:xfrm>
            <a:off x="3142615" y="3230880"/>
            <a:ext cx="8497570" cy="70675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1" dirty="0">
                <a:solidFill>
                  <a:srgbClr val="4874C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Risk Engine</a:t>
            </a:r>
            <a:endParaRPr lang="en-US" sz="1600" dirty="0"/>
          </a:p>
        </p:txBody>
      </p:sp>
      <p:sp>
        <p:nvSpPr>
          <p:cNvPr id="10" name="Text 6"/>
          <p:cNvSpPr/>
          <p:nvPr/>
        </p:nvSpPr>
        <p:spPr>
          <a:xfrm>
            <a:off x="3142615" y="2295525"/>
            <a:ext cx="8497570" cy="90678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lang="en-US" sz="4400" b="1" dirty="0">
                <a:solidFill>
                  <a:srgbClr val="000000"/>
                </a:solidFill>
                <a:latin typeface="Arial Black" pitchFamily="34" charset="0"/>
                <a:ea typeface="Arial Black" pitchFamily="34" charset="-122"/>
                <a:cs typeface="Arial Black" pitchFamily="34" charset="-120"/>
              </a:rPr>
              <a:t>PART 03</a:t>
            </a:r>
            <a:endParaRPr lang="en-US" sz="1600" dirty="0"/>
          </a:p>
        </p:txBody>
      </p:sp>
      <p:pic>
        <p:nvPicPr>
          <p:cNvPr id="11" name="Image 2" descr="https://kimi-img.moonshot.cn/pub/slides/slides_tmpl/image/25-08-27-19:57:29-d2nf5a98bjvh7rlivrs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460000">
            <a:off x="9391650" y="613410"/>
            <a:ext cx="4236720" cy="1689100"/>
          </a:xfrm>
          <a:prstGeom prst="rect">
            <a:avLst/>
          </a:prstGeom>
        </p:spPr>
      </p:pic>
      <p:sp>
        <p:nvSpPr>
          <p:cNvPr id="12" name="Shape 7"/>
          <p:cNvSpPr/>
          <p:nvPr/>
        </p:nvSpPr>
        <p:spPr>
          <a:xfrm rot="7680000">
            <a:off x="9137650" y="5888355"/>
            <a:ext cx="430530" cy="430530"/>
          </a:xfrm>
          <a:prstGeom prst="ellipse">
            <a:avLst/>
          </a:prstGeom>
          <a:gradFill flip="none" rotWithShape="1">
            <a:gsLst>
              <a:gs pos="0">
                <a:srgbClr val="D1DCF2">
                  <a:alpha val="14000"/>
                </a:srgbClr>
              </a:gs>
              <a:gs pos="22000">
                <a:srgbClr val="6389D3">
                  <a:alpha val="48000"/>
                </a:srgbClr>
              </a:gs>
              <a:gs pos="45000">
                <a:srgbClr val="6389D3">
                  <a:alpha val="83000"/>
                </a:srgbClr>
              </a:gs>
              <a:gs pos="66000">
                <a:srgbClr val="6389D3">
                  <a:alpha val="87000"/>
                </a:srgbClr>
              </a:gs>
              <a:gs pos="100000">
                <a:srgbClr val="6389D3">
                  <a:alpha val="87000"/>
                </a:srgbClr>
              </a:gs>
            </a:gsLst>
            <a:lin ang="5400000" scaled="1"/>
          </a:gra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8"/>
          <p:cNvSpPr/>
          <p:nvPr/>
        </p:nvSpPr>
        <p:spPr>
          <a:xfrm rot="7680000">
            <a:off x="9137650" y="5888355"/>
            <a:ext cx="430530" cy="43053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Shape 9"/>
          <p:cNvSpPr/>
          <p:nvPr/>
        </p:nvSpPr>
        <p:spPr>
          <a:xfrm rot="4020000">
            <a:off x="9440545" y="886460"/>
            <a:ext cx="219075" cy="219075"/>
          </a:xfrm>
          <a:prstGeom prst="ellipse">
            <a:avLst/>
          </a:prstGeom>
          <a:gradFill flip="none" rotWithShape="1">
            <a:gsLst>
              <a:gs pos="0">
                <a:srgbClr val="D1DCF2">
                  <a:alpha val="14000"/>
                </a:srgbClr>
              </a:gs>
              <a:gs pos="22000">
                <a:srgbClr val="6389D3">
                  <a:alpha val="42000"/>
                </a:srgbClr>
              </a:gs>
              <a:gs pos="45000">
                <a:srgbClr val="6389D3">
                  <a:alpha val="68000"/>
                </a:srgbClr>
              </a:gs>
              <a:gs pos="66000">
                <a:srgbClr val="6389D3">
                  <a:alpha val="76000"/>
                </a:srgbClr>
              </a:gs>
              <a:gs pos="100000">
                <a:srgbClr val="6389D3">
                  <a:alpha val="76000"/>
                </a:srgbClr>
              </a:gs>
            </a:gsLst>
            <a:lin ang="5400000" scaled="1"/>
          </a:gra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Text 10"/>
          <p:cNvSpPr/>
          <p:nvPr/>
        </p:nvSpPr>
        <p:spPr>
          <a:xfrm rot="4020000">
            <a:off x="9440545" y="886460"/>
            <a:ext cx="219075" cy="21907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1109</TotalTime>
  <Words>889</Words>
  <Application>Microsoft Macintosh PowerPoint</Application>
  <PresentationFormat>Widescreen</PresentationFormat>
  <Paragraphs>169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 Black</vt:lpstr>
      <vt:lpstr>Arial</vt:lpstr>
      <vt:lpstr>Noto Sans SC</vt:lpstr>
      <vt:lpstr>MiSans</vt:lpstr>
      <vt:lpstr>Custom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Moonshot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Saferide: Rank Routes by Safety</dc:title>
  <dc:subject>Saferide: Rank Routes by Safety</dc:subject>
  <dc:creator>Kimi</dc:creator>
  <cp:lastModifiedBy>Simran Jadhav</cp:lastModifiedBy>
  <cp:revision>3</cp:revision>
  <dcterms:created xsi:type="dcterms:W3CDTF">2025-11-17T23:44:02Z</dcterms:created>
  <dcterms:modified xsi:type="dcterms:W3CDTF">2025-11-19T19:49:54Z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IGC">
    <vt:lpwstr>{"Label":"Saferide: Rank Routes by Safety","ContentProducer":"001191110108MACG2KBH8F10000","ProduceID":"d4dr1vg5jtds774no52g","ReservedCode1":"","ContentPropagator":"001191110108MACG2KBH8F20000","PropagateID":"d4dr1vg5jtds774no52g","ReservedCode2":""}</vt:lpwstr>
  </property>
</Properties>
</file>